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</p:sldIdLst>
  <p:sldSz cx="36576000" cy="2286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13758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7200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E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20" d="100"/>
          <a:sy n="20" d="100"/>
        </p:scale>
        <p:origin x="1134" y="84"/>
      </p:cViewPr>
      <p:guideLst>
        <p:guide orient="horz" pos="7200"/>
        <p:guide pos="115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7" d="100"/>
          <a:sy n="67" d="100"/>
        </p:scale>
        <p:origin x="322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6B228-794C-4390-B0EE-4D8DAEB491EF}" type="datetimeFigureOut">
              <a:rPr lang="en-US" smtClean="0"/>
              <a:pPr/>
              <a:t>11/24/2021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6BEB4-E8D8-4E4E-B6A6-C9D3D4274B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195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1" name="Shape 3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200"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7" name="Shape 3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2" name="Shape 3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1" name="Shape 36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3" name="Shape 37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9" name="Shape 38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8" name="Shape 4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1" name="Shape 43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57" name="Shape 4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86" name="Shape 4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9" name="Shape 2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1" name="Shape 4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8" name="Shape 4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4" name="Shape 5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0" name="Shape 5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9" name="Shape 5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8" name="Shape 5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6" name="Shape 5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42" name="Shape 5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9" name="Shape 5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98" name="Shape 5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6" name="Shape 2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27" name="Shape 6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56" name="Shape 6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5" name="Shape 6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14" name="Shape 7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0" name="Shape 7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0" name="Shape 7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18" name="Shape 8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200"/>
            </a:pP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Shape 86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68" name="Shape 8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Shape 91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8" name="Shape 91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9" name="Shape 9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3" name="Shape 2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Shape 999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00" name="Shape 100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Shape 1040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1" name="Shape 10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Shape 104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7" name="Shape 10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hape 105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2" name="Shape 10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7" name="Shape 10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Shape 106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Shape 106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67" name="Shape 10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Shape 107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2" name="Shape 107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Shape 1076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7" name="Shape 10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Shape 108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2" name="Shape 108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4" name="Shape 2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Shape 108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8" name="Shape 108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Shape 1092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3" name="Shape 10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Shape 1097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8" name="Shape 10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Shape 1102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3" name="Shape 11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Shape 110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9" name="Shape 11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Shape 111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4" name="Shape 1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Shape 111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9" name="Shape 11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Shape 112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24" name="Shape 112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Shape 112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29" name="Shape 11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Shape 113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34" name="Shape 113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5" name="Shape 3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Shape 113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39" name="Shape 11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Shape 114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4" name="Shape 11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Shape 114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9" name="Shape 11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Shape 115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54" name="Shape 11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Shape 115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59" name="Shape 11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Shape 116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4" name="Shape 11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Shape 116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9" name="Shape 11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Shape 1173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4" name="Shape 117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Shape 1178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9" name="Shape 11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200"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5" name="Shape 3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5" name="Shape 3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5" name="Shape 3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5A7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sp>
        <p:nvSpPr>
          <p:cNvPr id="17" name="Shape 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AD5FE">
    <p:bg>
      <p:bgPr>
        <a:solidFill>
          <a:srgbClr val="EAD5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121" name="9c63d6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23" name="Shape 123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A9A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A9A29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sp>
        <p:nvSpPr>
          <p:cNvPr id="133" name="Shape 133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FA9A29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4" name="fa9a29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36" name="Shape 136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37" name="Shape 1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FECD4">
    <p:bg>
      <p:bgPr>
        <a:solidFill>
          <a:srgbClr val="FFEC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145" name="fa9a29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47" name="Shape 147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48" name="Shape 1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4B16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54B16B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sp>
        <p:nvSpPr>
          <p:cNvPr id="157" name="Shape 157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54B16B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8" name="54b16b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60" name="Shape 160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61" name="Shape 1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5FCDF">
    <p:bg>
      <p:bgPr>
        <a:solidFill>
          <a:srgbClr val="D5FC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169" name="54b16b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71" name="Shape 171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72" name="Shape 1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0" y="21071727"/>
            <a:ext cx="36576000" cy="177557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13896023" y="21673763"/>
            <a:ext cx="8783954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BIEL. ALL RIGHTS RESERVED.</a:t>
            </a:r>
          </a:p>
        </p:txBody>
      </p:sp>
      <p:pic>
        <p:nvPicPr>
          <p:cNvPr id="181" name="craftsman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20693922" y="2803199"/>
            <a:ext cx="15175615" cy="1725360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>
            <a:spLocks noGrp="1"/>
          </p:cNvSpPr>
          <p:nvPr>
            <p:ph type="body" sz="half" idx="13"/>
          </p:nvPr>
        </p:nvSpPr>
        <p:spPr>
          <a:xfrm>
            <a:off x="-1" y="5539388"/>
            <a:ext cx="22982086" cy="7480989"/>
          </a:xfrm>
          <a:prstGeom prst="rect">
            <a:avLst/>
          </a:prstGeom>
        </p:spPr>
        <p:txBody>
          <a:bodyPr anchor="b"/>
          <a:lstStyle>
            <a:lvl1pPr marL="0" indent="0" algn="r" defTabSz="928687">
              <a:lnSpc>
                <a:spcPct val="90000"/>
              </a:lnSpc>
              <a:spcBef>
                <a:spcPts val="0"/>
              </a:spcBef>
              <a:buSzTx/>
              <a:buNone/>
              <a:defRPr sz="18000" spc="180">
                <a:solidFill>
                  <a:srgbClr val="059EE4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Title of Keynote</a:t>
            </a:r>
          </a:p>
        </p:txBody>
      </p:sp>
      <p:sp>
        <p:nvSpPr>
          <p:cNvPr id="183" name="Shape 183"/>
          <p:cNvSpPr/>
          <p:nvPr/>
        </p:nvSpPr>
        <p:spPr>
          <a:xfrm>
            <a:off x="0" y="13248977"/>
            <a:ext cx="22982085" cy="1773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>
            <a:lvl1pPr algn="r" defTabSz="928687">
              <a:defRPr sz="9400" spc="94">
                <a:solidFill>
                  <a:srgbClr val="424242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Marcus Biel, Software Craftsman</a:t>
            </a:r>
          </a:p>
        </p:txBody>
      </p:sp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xfrm>
            <a:off x="4109084" y="3457574"/>
            <a:ext cx="28357833" cy="3086101"/>
          </a:xfrm>
          <a:prstGeom prst="rect">
            <a:avLst/>
          </a:prstGeom>
        </p:spPr>
        <p:txBody>
          <a:bodyPr lIns="68580" tIns="68580" rIns="68580" bIns="68580"/>
          <a:lstStyle>
            <a:lvl1pPr>
              <a:defRPr sz="18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Title Text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xfrm>
            <a:off x="4109084" y="6543675"/>
            <a:ext cx="28357833" cy="12430125"/>
          </a:xfrm>
          <a:prstGeom prst="rect">
            <a:avLst/>
          </a:prstGeom>
        </p:spPr>
        <p:txBody>
          <a:bodyPr lIns="68580" tIns="68580" rIns="68580" bIns="68580"/>
          <a:lstStyle>
            <a:lvl1pPr marL="1001346" indent="-1001346">
              <a:spcBef>
                <a:spcPts val="9800"/>
              </a:spcBef>
              <a:defRPr sz="8200"/>
            </a:lvl1pPr>
            <a:lvl2pPr marL="1636346" indent="-1001346">
              <a:spcBef>
                <a:spcPts val="9800"/>
              </a:spcBef>
              <a:defRPr sz="8200"/>
            </a:lvl2pPr>
            <a:lvl3pPr marL="2271346" indent="-1001346">
              <a:spcBef>
                <a:spcPts val="9800"/>
              </a:spcBef>
              <a:defRPr sz="8200"/>
            </a:lvl3pPr>
            <a:lvl4pPr marL="2906346" indent="-1001346">
              <a:spcBef>
                <a:spcPts val="9800"/>
              </a:spcBef>
              <a:defRPr sz="8200"/>
            </a:lvl4pPr>
            <a:lvl5pPr marL="3541346" indent="-1001346">
              <a:spcBef>
                <a:spcPts val="9800"/>
              </a:spcBef>
              <a:defRPr sz="8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0" name="Shape 200"/>
          <p:cNvSpPr>
            <a:spLocks noGrp="1"/>
          </p:cNvSpPr>
          <p:nvPr>
            <p:ph type="sldNum" sz="quarter" idx="2"/>
          </p:nvPr>
        </p:nvSpPr>
        <p:spPr>
          <a:xfrm>
            <a:off x="17950295" y="19831051"/>
            <a:ext cx="658267" cy="683261"/>
          </a:xfrm>
          <a:prstGeom prst="rect">
            <a:avLst/>
          </a:prstGeom>
        </p:spPr>
        <p:txBody>
          <a:bodyPr lIns="68580" tIns="68580" rIns="68580" bIns="68580"/>
          <a:lstStyle>
            <a:lvl1pPr>
              <a:defRPr sz="3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xfrm>
            <a:off x="2667000" y="4591050"/>
            <a:ext cx="31242000" cy="69723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sz="quarter" idx="1"/>
          </p:nvPr>
        </p:nvSpPr>
        <p:spPr>
          <a:xfrm>
            <a:off x="2667000" y="11753850"/>
            <a:ext cx="31242000" cy="238125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7200"/>
            </a:lvl1pPr>
            <a:lvl2pPr marL="0" indent="228600" algn="ctr">
              <a:spcBef>
                <a:spcPts val="0"/>
              </a:spcBef>
              <a:buSzTx/>
              <a:buNone/>
              <a:defRPr sz="7200"/>
            </a:lvl2pPr>
            <a:lvl3pPr marL="0" indent="457200" algn="ctr">
              <a:spcBef>
                <a:spcPts val="0"/>
              </a:spcBef>
              <a:buSzTx/>
              <a:buNone/>
              <a:defRPr sz="7200"/>
            </a:lvl3pPr>
            <a:lvl4pPr marL="0" indent="685800" algn="ctr">
              <a:spcBef>
                <a:spcPts val="0"/>
              </a:spcBef>
              <a:buSzTx/>
              <a:buNone/>
              <a:defRPr sz="7200"/>
            </a:lvl4pPr>
            <a:lvl5pPr marL="0" indent="914400" algn="ctr">
              <a:spcBef>
                <a:spcPts val="0"/>
              </a:spcBef>
              <a:buSzTx/>
              <a:buNone/>
              <a:defRPr sz="7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9" name="Shape 20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craftsman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20693922" y="3328262"/>
            <a:ext cx="15175615" cy="1725360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Shape 217"/>
          <p:cNvSpPr>
            <a:spLocks noGrp="1"/>
          </p:cNvSpPr>
          <p:nvPr>
            <p:ph type="body" sz="half" idx="13"/>
          </p:nvPr>
        </p:nvSpPr>
        <p:spPr>
          <a:xfrm>
            <a:off x="0" y="6064451"/>
            <a:ext cx="22982085" cy="7480989"/>
          </a:xfrm>
          <a:prstGeom prst="rect">
            <a:avLst/>
          </a:prstGeom>
        </p:spPr>
        <p:txBody>
          <a:bodyPr anchor="b"/>
          <a:lstStyle>
            <a:lvl1pPr marL="0" indent="0" algn="r" defTabSz="928687">
              <a:lnSpc>
                <a:spcPct val="90000"/>
              </a:lnSpc>
              <a:spcBef>
                <a:spcPts val="0"/>
              </a:spcBef>
              <a:buSzTx/>
              <a:buNone/>
              <a:defRPr sz="18000" spc="180">
                <a:solidFill>
                  <a:srgbClr val="059EE4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Title of Keynote</a:t>
            </a:r>
          </a:p>
        </p:txBody>
      </p:sp>
      <p:sp>
        <p:nvSpPr>
          <p:cNvPr id="218" name="Shape 218"/>
          <p:cNvSpPr/>
          <p:nvPr/>
        </p:nvSpPr>
        <p:spPr>
          <a:xfrm>
            <a:off x="0" y="13774039"/>
            <a:ext cx="22982085" cy="1773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>
            <a:lvl1pPr algn="r" defTabSz="928687">
              <a:defRPr sz="9400" spc="94">
                <a:solidFill>
                  <a:srgbClr val="424242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Marcus Biel, Software Craftsman</a:t>
            </a:r>
          </a:p>
        </p:txBody>
      </p:sp>
      <p:sp>
        <p:nvSpPr>
          <p:cNvPr id="219" name="Shape 219"/>
          <p:cNvSpPr>
            <a:spLocks noGrp="1"/>
          </p:cNvSpPr>
          <p:nvPr>
            <p:ph type="sldNum" sz="quarter" idx="2"/>
          </p:nvPr>
        </p:nvSpPr>
        <p:spPr>
          <a:xfrm>
            <a:off x="17949030" y="18430875"/>
            <a:ext cx="663652" cy="698500"/>
          </a:xfrm>
          <a:prstGeom prst="rect">
            <a:avLst/>
          </a:prstGeom>
        </p:spPr>
        <p:txBody>
          <a:bodyPr lIns="57150" tIns="57150" rIns="57150" bIns="57150"/>
          <a:lstStyle>
            <a:lvl1pPr defTabSz="928687">
              <a:defRPr sz="38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7ECFF">
    <p:bg>
      <p:bgPr>
        <a:solidFill>
          <a:srgbClr val="D7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25" name="65a7e3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hape 26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27" name="Shape 27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/>
          </p:cNvSpPr>
          <p:nvPr>
            <p:ph type="title"/>
          </p:nvPr>
        </p:nvSpPr>
        <p:spPr>
          <a:xfrm>
            <a:off x="6581179" y="2080617"/>
            <a:ext cx="23413642" cy="4554141"/>
          </a:xfrm>
          <a:prstGeom prst="rect">
            <a:avLst/>
          </a:prstGeom>
        </p:spPr>
        <p:txBody>
          <a:bodyPr lIns="107156" tIns="107156" rIns="107156" bIns="107156"/>
          <a:lstStyle>
            <a:lvl1pPr defTabSz="973666"/>
          </a:lstStyle>
          <a:p>
            <a:r>
              <a:t>Title Text</a:t>
            </a:r>
          </a:p>
        </p:txBody>
      </p:sp>
      <p:sp>
        <p:nvSpPr>
          <p:cNvPr id="227" name="Shape 227"/>
          <p:cNvSpPr>
            <a:spLocks noGrp="1"/>
          </p:cNvSpPr>
          <p:nvPr>
            <p:ph type="body" sz="half" idx="1"/>
          </p:nvPr>
        </p:nvSpPr>
        <p:spPr>
          <a:xfrm>
            <a:off x="6581179" y="6634757"/>
            <a:ext cx="23413642" cy="13260587"/>
          </a:xfrm>
          <a:prstGeom prst="rect">
            <a:avLst/>
          </a:prstGeom>
        </p:spPr>
        <p:txBody>
          <a:bodyPr lIns="107156" tIns="107156" rIns="107156" bIns="107156"/>
          <a:lstStyle>
            <a:lvl1pPr marL="1012472" indent="-1012472" defTabSz="973666">
              <a:spcBef>
                <a:spcPts val="7000"/>
              </a:spcBef>
              <a:defRPr sz="8200"/>
            </a:lvl1pPr>
            <a:lvl2pPr marL="1456972" indent="-1012472" defTabSz="973666">
              <a:spcBef>
                <a:spcPts val="7000"/>
              </a:spcBef>
              <a:defRPr sz="8200"/>
            </a:lvl2pPr>
            <a:lvl3pPr marL="1901472" indent="-1012472" defTabSz="973666">
              <a:spcBef>
                <a:spcPts val="7000"/>
              </a:spcBef>
              <a:defRPr sz="8200"/>
            </a:lvl3pPr>
            <a:lvl4pPr marL="2345972" indent="-1012472" defTabSz="973666">
              <a:spcBef>
                <a:spcPts val="7000"/>
              </a:spcBef>
              <a:defRPr sz="8200"/>
            </a:lvl4pPr>
            <a:lvl5pPr marL="2790472" indent="-1012472" defTabSz="973666">
              <a:spcBef>
                <a:spcPts val="7000"/>
              </a:spcBef>
              <a:defRPr sz="8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8" name="Shape 228"/>
          <p:cNvSpPr>
            <a:spLocks noGrp="1"/>
          </p:cNvSpPr>
          <p:nvPr>
            <p:ph type="sldNum" sz="quarter" idx="2"/>
          </p:nvPr>
        </p:nvSpPr>
        <p:spPr>
          <a:xfrm>
            <a:off x="17878651" y="20658832"/>
            <a:ext cx="791909" cy="823913"/>
          </a:xfrm>
          <a:prstGeom prst="rect">
            <a:avLst/>
          </a:prstGeom>
        </p:spPr>
        <p:txBody>
          <a:bodyPr lIns="107156" tIns="107156" rIns="107156" bIns="107156"/>
          <a:lstStyle>
            <a:lvl1pPr defTabSz="973666"/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/>
          </p:cNvSpPr>
          <p:nvPr>
            <p:ph type="title"/>
          </p:nvPr>
        </p:nvSpPr>
        <p:spPr>
          <a:xfrm>
            <a:off x="2533649" y="2571749"/>
            <a:ext cx="31508704" cy="3429001"/>
          </a:xfrm>
          <a:prstGeom prst="rect">
            <a:avLst/>
          </a:prstGeom>
        </p:spPr>
        <p:txBody>
          <a:bodyPr/>
          <a:lstStyle>
            <a:lvl1pPr defTabSz="928687">
              <a:defRPr sz="184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Title Text</a:t>
            </a:r>
          </a:p>
        </p:txBody>
      </p:sp>
      <p:sp>
        <p:nvSpPr>
          <p:cNvPr id="236" name="Shape 236"/>
          <p:cNvSpPr>
            <a:spLocks noGrp="1"/>
          </p:cNvSpPr>
          <p:nvPr>
            <p:ph type="body" idx="1"/>
          </p:nvPr>
        </p:nvSpPr>
        <p:spPr>
          <a:xfrm>
            <a:off x="2533649" y="6000750"/>
            <a:ext cx="31508704" cy="13811250"/>
          </a:xfrm>
          <a:prstGeom prst="rect">
            <a:avLst/>
          </a:prstGeom>
        </p:spPr>
        <p:txBody>
          <a:bodyPr/>
          <a:lstStyle>
            <a:lvl1pPr marL="1025769" indent="-1025769" defTabSz="928687">
              <a:spcBef>
                <a:spcPts val="6600"/>
              </a:spcBef>
              <a:defRPr sz="8400"/>
            </a:lvl1pPr>
            <a:lvl2pPr marL="1660769" indent="-1025769" defTabSz="928687">
              <a:spcBef>
                <a:spcPts val="6600"/>
              </a:spcBef>
              <a:defRPr sz="8400"/>
            </a:lvl2pPr>
            <a:lvl3pPr marL="2295769" indent="-1025769" defTabSz="928687">
              <a:spcBef>
                <a:spcPts val="6600"/>
              </a:spcBef>
              <a:defRPr sz="8400"/>
            </a:lvl3pPr>
            <a:lvl4pPr marL="2930769" indent="-1025769" defTabSz="928687">
              <a:spcBef>
                <a:spcPts val="6600"/>
              </a:spcBef>
              <a:defRPr sz="8400"/>
            </a:lvl4pPr>
            <a:lvl5pPr marL="3565769" indent="-1025769" defTabSz="928687">
              <a:spcBef>
                <a:spcPts val="6600"/>
              </a:spcBef>
              <a:defRPr sz="8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7" name="Shape 237"/>
          <p:cNvSpPr>
            <a:spLocks noGrp="1"/>
          </p:cNvSpPr>
          <p:nvPr>
            <p:ph type="sldNum" sz="quarter" idx="2"/>
          </p:nvPr>
        </p:nvSpPr>
        <p:spPr>
          <a:xfrm>
            <a:off x="17927599" y="20764500"/>
            <a:ext cx="701752" cy="736600"/>
          </a:xfrm>
          <a:prstGeom prst="rect">
            <a:avLst/>
          </a:prstGeom>
        </p:spPr>
        <p:txBody>
          <a:bodyPr/>
          <a:lstStyle>
            <a:lvl1pPr defTabSz="928687">
              <a:defRPr sz="38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91E3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91E367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91E367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" name="Shape 37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38" name="91e36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40" name="Shape 40"/>
          <p:cNvSpPr/>
          <p:nvPr/>
        </p:nvSpPr>
        <p:spPr>
          <a:xfrm>
            <a:off x="329313" y="216991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4FCD8">
    <p:bg>
      <p:bgPr>
        <a:solidFill>
          <a:srgbClr val="E4FC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49" name="91e36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Shape 50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51" name="Shape 51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CD6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CD64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sp>
        <p:nvSpPr>
          <p:cNvPr id="61" name="Shape 61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FCD64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2" name="fcd643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Shape 63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64" name="Shape 64"/>
          <p:cNvSpPr/>
          <p:nvPr/>
        </p:nvSpPr>
        <p:spPr>
          <a:xfrm>
            <a:off x="329313" y="216864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EFCC3">
    <p:bg>
      <p:bgPr>
        <a:solidFill>
          <a:srgbClr val="FEF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73" name="fcd643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75" name="Shape 75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068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0685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F0685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86" name="f0685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hape 87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88" name="Shape 88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89" name="Shape 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EDDD8">
    <p:bg>
      <p:bgPr>
        <a:solidFill>
          <a:srgbClr val="FEDD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pic>
        <p:nvPicPr>
          <p:cNvPr id="97" name="f0685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Shape 98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99" name="Shape 99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505050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9C63D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9C63D6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body" sz="quarter" idx="13"/>
          </p:nvPr>
        </p:nvSpPr>
        <p:spPr>
          <a:xfrm>
            <a:off x="342106" y="342899"/>
            <a:ext cx="8887049" cy="18288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0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Title Goes Here</a:t>
            </a:r>
          </a:p>
        </p:txBody>
      </p:sp>
      <p:sp>
        <p:nvSpPr>
          <p:cNvPr id="109" name="Shape 109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9C63D6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0" name="9c63d6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hape 111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112" name="Shape 112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5a7e3.png"/>
          <p:cNvPicPr>
            <a:picLocks noChangeAspect="1"/>
          </p:cNvPicPr>
          <p:nvPr/>
        </p:nvPicPr>
        <p:blipFill>
          <a:blip r:embed="rId23" cstate="print">
            <a:extLst/>
          </a:blip>
          <a:stretch>
            <a:fillRect/>
          </a:stretch>
        </p:blipFill>
        <p:spPr>
          <a:xfrm>
            <a:off x="33910069" y="54605"/>
            <a:ext cx="1776809" cy="254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/>
        </p:nvSpPr>
        <p:spPr>
          <a:xfrm>
            <a:off x="0" y="0"/>
            <a:ext cx="21543755" cy="25512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19847" y="21600"/>
                </a:lnTo>
                <a:lnTo>
                  <a:pt x="2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65A7E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0" y="21376527"/>
            <a:ext cx="36576001" cy="1585073"/>
          </a:xfrm>
          <a:prstGeom prst="rect">
            <a:avLst/>
          </a:prstGeom>
          <a:solidFill>
            <a:srgbClr val="65A7E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Shape 5"/>
          <p:cNvSpPr/>
          <p:nvPr/>
        </p:nvSpPr>
        <p:spPr>
          <a:xfrm>
            <a:off x="29343619" y="21756313"/>
            <a:ext cx="698763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>
              <a:defRPr sz="4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Copyright © 2016 Marcus Biel</a:t>
            </a:r>
          </a:p>
        </p:txBody>
      </p:sp>
      <p:sp>
        <p:nvSpPr>
          <p:cNvPr id="6" name="Shape 6"/>
          <p:cNvSpPr/>
          <p:nvPr/>
        </p:nvSpPr>
        <p:spPr>
          <a:xfrm>
            <a:off x="329313" y="21673763"/>
            <a:ext cx="6906767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t>www.marcus-biel.com</a:t>
            </a:r>
          </a:p>
        </p:txBody>
      </p:sp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2533650" y="2571750"/>
            <a:ext cx="315087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2533650" y="6000750"/>
            <a:ext cx="31508700" cy="13811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9" name="Shape 9"/>
          <p:cNvSpPr>
            <a:spLocks noGrp="1"/>
          </p:cNvSpPr>
          <p:nvPr>
            <p:ph type="sldNum" sz="quarter" idx="2"/>
          </p:nvPr>
        </p:nvSpPr>
        <p:spPr>
          <a:xfrm>
            <a:off x="17913476" y="20764500"/>
            <a:ext cx="729997" cy="762000"/>
          </a:xfrm>
          <a:prstGeom prst="rect">
            <a:avLst/>
          </a:prstGeom>
          <a:ln w="12700">
            <a:miter lim="400000"/>
          </a:ln>
        </p:spPr>
        <p:txBody>
          <a:bodyPr wrap="none" lIns="76200" tIns="76200" rIns="76200" bIns="76200">
            <a:spAutoFit/>
          </a:bodyPr>
          <a:lstStyle>
            <a:lvl1pPr>
              <a:defRPr sz="40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med"/>
  <p:txStyles>
    <p:titleStyle>
      <a:lvl1pPr marL="0" marR="0" indent="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1050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685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2320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955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590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4225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860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495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6130192" marR="0" indent="-1050192" algn="l" defTabSz="1375833" latinLnBrk="0">
        <a:lnSpc>
          <a:spcPct val="100000"/>
        </a:lnSpc>
        <a:spcBef>
          <a:spcPts val="8600"/>
        </a:spcBef>
        <a:spcAft>
          <a:spcPts val="0"/>
        </a:spcAft>
        <a:buClrTx/>
        <a:buSzPct val="75000"/>
        <a:buFontTx/>
        <a:buChar char="•"/>
        <a:tabLst/>
        <a:defRPr sz="8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13758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4" Type="http://schemas.openxmlformats.org/officeDocument/2006/relationships/hyperlink" Target="http://www.marcus-biel.co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cus-biel.com/object-clone-method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0" y="12033448"/>
            <a:ext cx="36576000" cy="2899569"/>
          </a:xfrm>
          <a:prstGeom prst="rect">
            <a:avLst/>
          </a:prstGeom>
          <a:solidFill>
            <a:srgbClr val="3599DC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1877460" y="12062237"/>
            <a:ext cx="22967951" cy="2841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 defTabSz="928687">
              <a:lnSpc>
                <a:spcPct val="90000"/>
              </a:lnSpc>
              <a:defRPr sz="18000" spc="180">
                <a:solidFill>
                  <a:srgbClr val="FFFFFF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Shallow vs  Deep Copy</a:t>
            </a:r>
          </a:p>
        </p:txBody>
      </p:sp>
      <p:grpSp>
        <p:nvGrpSpPr>
          <p:cNvPr id="250" name="Group 250"/>
          <p:cNvGrpSpPr/>
          <p:nvPr/>
        </p:nvGrpSpPr>
        <p:grpSpPr>
          <a:xfrm>
            <a:off x="22099770" y="2824432"/>
            <a:ext cx="15175614" cy="17253602"/>
            <a:chOff x="0" y="0"/>
            <a:chExt cx="15175613" cy="17253601"/>
          </a:xfrm>
        </p:grpSpPr>
        <p:pic>
          <p:nvPicPr>
            <p:cNvPr id="248" name="MARCUS LOGO.jpg"/>
            <p:cNvPicPr>
              <a:picLocks noChangeAspect="1"/>
            </p:cNvPicPr>
            <p:nvPr/>
          </p:nvPicPr>
          <p:blipFill>
            <a:blip r:embed="rId2" cstate="print">
              <a:extLst/>
            </a:blip>
            <a:srcRect l="10630" t="1060" r="16342" b="1818"/>
            <a:stretch>
              <a:fillRect/>
            </a:stretch>
          </p:blipFill>
          <p:spPr>
            <a:xfrm>
              <a:off x="1556319" y="213674"/>
              <a:ext cx="11083008" cy="16750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0" h="21590" extrusionOk="0">
                  <a:moveTo>
                    <a:pt x="14869" y="1"/>
                  </a:moveTo>
                  <a:cubicBezTo>
                    <a:pt x="14239" y="3"/>
                    <a:pt x="13543" y="86"/>
                    <a:pt x="13189" y="228"/>
                  </a:cubicBezTo>
                  <a:cubicBezTo>
                    <a:pt x="12675" y="434"/>
                    <a:pt x="11982" y="914"/>
                    <a:pt x="11914" y="1111"/>
                  </a:cubicBezTo>
                  <a:cubicBezTo>
                    <a:pt x="11890" y="1180"/>
                    <a:pt x="11804" y="1398"/>
                    <a:pt x="11722" y="1597"/>
                  </a:cubicBezTo>
                  <a:cubicBezTo>
                    <a:pt x="11640" y="1796"/>
                    <a:pt x="11576" y="2075"/>
                    <a:pt x="11581" y="2218"/>
                  </a:cubicBezTo>
                  <a:cubicBezTo>
                    <a:pt x="11586" y="2361"/>
                    <a:pt x="11579" y="2508"/>
                    <a:pt x="11564" y="2543"/>
                  </a:cubicBezTo>
                  <a:cubicBezTo>
                    <a:pt x="11550" y="2579"/>
                    <a:pt x="11534" y="2667"/>
                    <a:pt x="11528" y="2739"/>
                  </a:cubicBezTo>
                  <a:cubicBezTo>
                    <a:pt x="11522" y="2824"/>
                    <a:pt x="11395" y="2904"/>
                    <a:pt x="11172" y="2967"/>
                  </a:cubicBezTo>
                  <a:cubicBezTo>
                    <a:pt x="10982" y="3019"/>
                    <a:pt x="10429" y="3196"/>
                    <a:pt x="9942" y="3359"/>
                  </a:cubicBezTo>
                  <a:cubicBezTo>
                    <a:pt x="8958" y="3688"/>
                    <a:pt x="8800" y="3805"/>
                    <a:pt x="8122" y="4701"/>
                  </a:cubicBezTo>
                  <a:cubicBezTo>
                    <a:pt x="7535" y="5477"/>
                    <a:pt x="6727" y="7666"/>
                    <a:pt x="6589" y="8853"/>
                  </a:cubicBezTo>
                  <a:cubicBezTo>
                    <a:pt x="6480" y="9785"/>
                    <a:pt x="6319" y="10450"/>
                    <a:pt x="6178" y="10557"/>
                  </a:cubicBezTo>
                  <a:cubicBezTo>
                    <a:pt x="5990" y="10700"/>
                    <a:pt x="5892" y="12558"/>
                    <a:pt x="6049" y="13005"/>
                  </a:cubicBezTo>
                  <a:cubicBezTo>
                    <a:pt x="6170" y="13348"/>
                    <a:pt x="7183" y="14684"/>
                    <a:pt x="7598" y="15048"/>
                  </a:cubicBezTo>
                  <a:cubicBezTo>
                    <a:pt x="7731" y="15165"/>
                    <a:pt x="7807" y="15260"/>
                    <a:pt x="7765" y="15260"/>
                  </a:cubicBezTo>
                  <a:cubicBezTo>
                    <a:pt x="7723" y="15260"/>
                    <a:pt x="7757" y="15312"/>
                    <a:pt x="7842" y="15375"/>
                  </a:cubicBezTo>
                  <a:cubicBezTo>
                    <a:pt x="8054" y="15531"/>
                    <a:pt x="8952" y="16571"/>
                    <a:pt x="9256" y="17011"/>
                  </a:cubicBezTo>
                  <a:cubicBezTo>
                    <a:pt x="9494" y="17356"/>
                    <a:pt x="10211" y="18080"/>
                    <a:pt x="10605" y="18375"/>
                  </a:cubicBezTo>
                  <a:cubicBezTo>
                    <a:pt x="10708" y="18452"/>
                    <a:pt x="10992" y="18553"/>
                    <a:pt x="11238" y="18598"/>
                  </a:cubicBezTo>
                  <a:cubicBezTo>
                    <a:pt x="11483" y="18644"/>
                    <a:pt x="11706" y="18720"/>
                    <a:pt x="11734" y="18767"/>
                  </a:cubicBezTo>
                  <a:cubicBezTo>
                    <a:pt x="11794" y="18871"/>
                    <a:pt x="11214" y="20490"/>
                    <a:pt x="11087" y="20574"/>
                  </a:cubicBezTo>
                  <a:cubicBezTo>
                    <a:pt x="11033" y="20610"/>
                    <a:pt x="10930" y="20559"/>
                    <a:pt x="10830" y="20448"/>
                  </a:cubicBezTo>
                  <a:cubicBezTo>
                    <a:pt x="10739" y="20346"/>
                    <a:pt x="10390" y="20130"/>
                    <a:pt x="10055" y="19969"/>
                  </a:cubicBezTo>
                  <a:cubicBezTo>
                    <a:pt x="9449" y="19677"/>
                    <a:pt x="9442" y="19675"/>
                    <a:pt x="8711" y="19693"/>
                  </a:cubicBezTo>
                  <a:cubicBezTo>
                    <a:pt x="7808" y="19715"/>
                    <a:pt x="7202" y="19878"/>
                    <a:pt x="6985" y="20155"/>
                  </a:cubicBezTo>
                  <a:cubicBezTo>
                    <a:pt x="6808" y="20382"/>
                    <a:pt x="6776" y="21050"/>
                    <a:pt x="6938" y="21116"/>
                  </a:cubicBezTo>
                  <a:cubicBezTo>
                    <a:pt x="7143" y="21200"/>
                    <a:pt x="7925" y="21189"/>
                    <a:pt x="7875" y="21103"/>
                  </a:cubicBezTo>
                  <a:cubicBezTo>
                    <a:pt x="7724" y="20843"/>
                    <a:pt x="7716" y="20556"/>
                    <a:pt x="7853" y="20338"/>
                  </a:cubicBezTo>
                  <a:cubicBezTo>
                    <a:pt x="7990" y="20121"/>
                    <a:pt x="8040" y="20098"/>
                    <a:pt x="8387" y="20098"/>
                  </a:cubicBezTo>
                  <a:cubicBezTo>
                    <a:pt x="8669" y="20098"/>
                    <a:pt x="8831" y="20142"/>
                    <a:pt x="9003" y="20264"/>
                  </a:cubicBezTo>
                  <a:cubicBezTo>
                    <a:pt x="9132" y="20354"/>
                    <a:pt x="9247" y="20465"/>
                    <a:pt x="9258" y="20509"/>
                  </a:cubicBezTo>
                  <a:cubicBezTo>
                    <a:pt x="9304" y="20691"/>
                    <a:pt x="9575" y="20956"/>
                    <a:pt x="9643" y="20884"/>
                  </a:cubicBezTo>
                  <a:cubicBezTo>
                    <a:pt x="9681" y="20843"/>
                    <a:pt x="9765" y="20822"/>
                    <a:pt x="9830" y="20839"/>
                  </a:cubicBezTo>
                  <a:cubicBezTo>
                    <a:pt x="9894" y="20855"/>
                    <a:pt x="10031" y="20828"/>
                    <a:pt x="10134" y="20778"/>
                  </a:cubicBezTo>
                  <a:cubicBezTo>
                    <a:pt x="10237" y="20728"/>
                    <a:pt x="10286" y="20687"/>
                    <a:pt x="10242" y="20687"/>
                  </a:cubicBezTo>
                  <a:cubicBezTo>
                    <a:pt x="10197" y="20687"/>
                    <a:pt x="10218" y="20642"/>
                    <a:pt x="10286" y="20588"/>
                  </a:cubicBezTo>
                  <a:cubicBezTo>
                    <a:pt x="10395" y="20500"/>
                    <a:pt x="10451" y="20515"/>
                    <a:pt x="10729" y="20702"/>
                  </a:cubicBezTo>
                  <a:cubicBezTo>
                    <a:pt x="10904" y="20820"/>
                    <a:pt x="11101" y="21034"/>
                    <a:pt x="11167" y="21177"/>
                  </a:cubicBezTo>
                  <a:cubicBezTo>
                    <a:pt x="11232" y="21321"/>
                    <a:pt x="11300" y="21469"/>
                    <a:pt x="11316" y="21505"/>
                  </a:cubicBezTo>
                  <a:cubicBezTo>
                    <a:pt x="11333" y="21543"/>
                    <a:pt x="11866" y="21577"/>
                    <a:pt x="12600" y="21587"/>
                  </a:cubicBezTo>
                  <a:cubicBezTo>
                    <a:pt x="13568" y="21599"/>
                    <a:pt x="13844" y="21584"/>
                    <a:pt x="13813" y="21521"/>
                  </a:cubicBezTo>
                  <a:cubicBezTo>
                    <a:pt x="13791" y="21476"/>
                    <a:pt x="13647" y="21429"/>
                    <a:pt x="13493" y="21417"/>
                  </a:cubicBezTo>
                  <a:cubicBezTo>
                    <a:pt x="13340" y="21405"/>
                    <a:pt x="13112" y="21352"/>
                    <a:pt x="12989" y="21298"/>
                  </a:cubicBezTo>
                  <a:cubicBezTo>
                    <a:pt x="12865" y="21244"/>
                    <a:pt x="12684" y="21207"/>
                    <a:pt x="12585" y="21216"/>
                  </a:cubicBezTo>
                  <a:cubicBezTo>
                    <a:pt x="12487" y="21224"/>
                    <a:pt x="12278" y="21196"/>
                    <a:pt x="12121" y="21153"/>
                  </a:cubicBezTo>
                  <a:lnTo>
                    <a:pt x="11835" y="21076"/>
                  </a:lnTo>
                  <a:lnTo>
                    <a:pt x="11895" y="20603"/>
                  </a:lnTo>
                  <a:cubicBezTo>
                    <a:pt x="11929" y="20344"/>
                    <a:pt x="12047" y="19840"/>
                    <a:pt x="12158" y="19483"/>
                  </a:cubicBezTo>
                  <a:cubicBezTo>
                    <a:pt x="12345" y="18880"/>
                    <a:pt x="12387" y="18818"/>
                    <a:pt x="12762" y="18589"/>
                  </a:cubicBezTo>
                  <a:cubicBezTo>
                    <a:pt x="13066" y="18403"/>
                    <a:pt x="13149" y="18310"/>
                    <a:pt x="13101" y="18211"/>
                  </a:cubicBezTo>
                  <a:cubicBezTo>
                    <a:pt x="13064" y="18132"/>
                    <a:pt x="13122" y="17970"/>
                    <a:pt x="13246" y="17809"/>
                  </a:cubicBezTo>
                  <a:cubicBezTo>
                    <a:pt x="13404" y="17604"/>
                    <a:pt x="13427" y="17518"/>
                    <a:pt x="13343" y="17450"/>
                  </a:cubicBezTo>
                  <a:cubicBezTo>
                    <a:pt x="13193" y="17331"/>
                    <a:pt x="13477" y="17041"/>
                    <a:pt x="13770" y="17013"/>
                  </a:cubicBezTo>
                  <a:cubicBezTo>
                    <a:pt x="13966" y="16995"/>
                    <a:pt x="13983" y="16961"/>
                    <a:pt x="13952" y="16636"/>
                  </a:cubicBezTo>
                  <a:cubicBezTo>
                    <a:pt x="13930" y="16407"/>
                    <a:pt x="13862" y="16252"/>
                    <a:pt x="13761" y="16204"/>
                  </a:cubicBezTo>
                  <a:cubicBezTo>
                    <a:pt x="13632" y="16141"/>
                    <a:pt x="13625" y="16095"/>
                    <a:pt x="13717" y="15940"/>
                  </a:cubicBezTo>
                  <a:cubicBezTo>
                    <a:pt x="13779" y="15836"/>
                    <a:pt x="13842" y="15663"/>
                    <a:pt x="13858" y="15555"/>
                  </a:cubicBezTo>
                  <a:lnTo>
                    <a:pt x="13887" y="15358"/>
                  </a:lnTo>
                  <a:lnTo>
                    <a:pt x="14972" y="15345"/>
                  </a:lnTo>
                  <a:cubicBezTo>
                    <a:pt x="15569" y="15338"/>
                    <a:pt x="16325" y="15330"/>
                    <a:pt x="16650" y="15329"/>
                  </a:cubicBezTo>
                  <a:lnTo>
                    <a:pt x="17242" y="15326"/>
                  </a:lnTo>
                  <a:lnTo>
                    <a:pt x="17187" y="14819"/>
                  </a:lnTo>
                  <a:cubicBezTo>
                    <a:pt x="17138" y="14366"/>
                    <a:pt x="17155" y="14294"/>
                    <a:pt x="17345" y="14139"/>
                  </a:cubicBezTo>
                  <a:cubicBezTo>
                    <a:pt x="17462" y="14044"/>
                    <a:pt x="17586" y="13831"/>
                    <a:pt x="17620" y="13665"/>
                  </a:cubicBezTo>
                  <a:cubicBezTo>
                    <a:pt x="17719" y="13190"/>
                    <a:pt x="17991" y="12924"/>
                    <a:pt x="19166" y="12155"/>
                  </a:cubicBezTo>
                  <a:cubicBezTo>
                    <a:pt x="20589" y="11224"/>
                    <a:pt x="20884" y="10954"/>
                    <a:pt x="21102" y="10388"/>
                  </a:cubicBezTo>
                  <a:cubicBezTo>
                    <a:pt x="21199" y="10137"/>
                    <a:pt x="21333" y="9888"/>
                    <a:pt x="21399" y="9834"/>
                  </a:cubicBezTo>
                  <a:cubicBezTo>
                    <a:pt x="21486" y="9763"/>
                    <a:pt x="21546" y="9423"/>
                    <a:pt x="21549" y="9146"/>
                  </a:cubicBezTo>
                  <a:cubicBezTo>
                    <a:pt x="21551" y="8980"/>
                    <a:pt x="21532" y="8838"/>
                    <a:pt x="21488" y="8790"/>
                  </a:cubicBezTo>
                  <a:cubicBezTo>
                    <a:pt x="21445" y="8744"/>
                    <a:pt x="21375" y="8216"/>
                    <a:pt x="21333" y="7619"/>
                  </a:cubicBezTo>
                  <a:cubicBezTo>
                    <a:pt x="21291" y="7021"/>
                    <a:pt x="21208" y="6429"/>
                    <a:pt x="21149" y="6303"/>
                  </a:cubicBezTo>
                  <a:cubicBezTo>
                    <a:pt x="21090" y="6178"/>
                    <a:pt x="21042" y="5863"/>
                    <a:pt x="21042" y="5604"/>
                  </a:cubicBezTo>
                  <a:cubicBezTo>
                    <a:pt x="21042" y="4728"/>
                    <a:pt x="20844" y="4292"/>
                    <a:pt x="20097" y="3523"/>
                  </a:cubicBezTo>
                  <a:cubicBezTo>
                    <a:pt x="19522" y="2929"/>
                    <a:pt x="19027" y="2609"/>
                    <a:pt x="18583" y="2544"/>
                  </a:cubicBezTo>
                  <a:cubicBezTo>
                    <a:pt x="18225" y="2492"/>
                    <a:pt x="18058" y="2335"/>
                    <a:pt x="18189" y="2172"/>
                  </a:cubicBezTo>
                  <a:cubicBezTo>
                    <a:pt x="18246" y="2101"/>
                    <a:pt x="18243" y="1945"/>
                    <a:pt x="18179" y="1757"/>
                  </a:cubicBezTo>
                  <a:cubicBezTo>
                    <a:pt x="18123" y="1592"/>
                    <a:pt x="18101" y="1431"/>
                    <a:pt x="18130" y="1400"/>
                  </a:cubicBezTo>
                  <a:cubicBezTo>
                    <a:pt x="18283" y="1236"/>
                    <a:pt x="17158" y="297"/>
                    <a:pt x="16798" y="288"/>
                  </a:cubicBezTo>
                  <a:cubicBezTo>
                    <a:pt x="16716" y="285"/>
                    <a:pt x="16566" y="241"/>
                    <a:pt x="16463" y="190"/>
                  </a:cubicBezTo>
                  <a:cubicBezTo>
                    <a:pt x="16360" y="138"/>
                    <a:pt x="16241" y="110"/>
                    <a:pt x="16200" y="127"/>
                  </a:cubicBezTo>
                  <a:cubicBezTo>
                    <a:pt x="16158" y="144"/>
                    <a:pt x="15998" y="126"/>
                    <a:pt x="15845" y="87"/>
                  </a:cubicBezTo>
                  <a:cubicBezTo>
                    <a:pt x="15602" y="26"/>
                    <a:pt x="15247" y="-1"/>
                    <a:pt x="14869" y="1"/>
                  </a:cubicBezTo>
                  <a:close/>
                  <a:moveTo>
                    <a:pt x="18171" y="7849"/>
                  </a:moveTo>
                  <a:lnTo>
                    <a:pt x="18279" y="8036"/>
                  </a:lnTo>
                  <a:cubicBezTo>
                    <a:pt x="18338" y="8139"/>
                    <a:pt x="18403" y="8372"/>
                    <a:pt x="18424" y="8554"/>
                  </a:cubicBezTo>
                  <a:cubicBezTo>
                    <a:pt x="18488" y="9105"/>
                    <a:pt x="18595" y="9535"/>
                    <a:pt x="18688" y="9613"/>
                  </a:cubicBezTo>
                  <a:cubicBezTo>
                    <a:pt x="18789" y="9697"/>
                    <a:pt x="18648" y="9992"/>
                    <a:pt x="18474" y="10063"/>
                  </a:cubicBezTo>
                  <a:cubicBezTo>
                    <a:pt x="18412" y="10089"/>
                    <a:pt x="18210" y="10325"/>
                    <a:pt x="18027" y="10588"/>
                  </a:cubicBezTo>
                  <a:cubicBezTo>
                    <a:pt x="17844" y="10850"/>
                    <a:pt x="17536" y="11230"/>
                    <a:pt x="17342" y="11430"/>
                  </a:cubicBezTo>
                  <a:cubicBezTo>
                    <a:pt x="17148" y="11631"/>
                    <a:pt x="16970" y="11795"/>
                    <a:pt x="16947" y="11795"/>
                  </a:cubicBezTo>
                  <a:cubicBezTo>
                    <a:pt x="16808" y="11795"/>
                    <a:pt x="16669" y="11443"/>
                    <a:pt x="16625" y="10977"/>
                  </a:cubicBezTo>
                  <a:cubicBezTo>
                    <a:pt x="16580" y="10502"/>
                    <a:pt x="16605" y="10392"/>
                    <a:pt x="16845" y="9991"/>
                  </a:cubicBezTo>
                  <a:cubicBezTo>
                    <a:pt x="16994" y="9743"/>
                    <a:pt x="17185" y="9488"/>
                    <a:pt x="17268" y="9425"/>
                  </a:cubicBezTo>
                  <a:cubicBezTo>
                    <a:pt x="17352" y="9362"/>
                    <a:pt x="17391" y="9311"/>
                    <a:pt x="17354" y="9311"/>
                  </a:cubicBezTo>
                  <a:cubicBezTo>
                    <a:pt x="17317" y="9311"/>
                    <a:pt x="17386" y="9185"/>
                    <a:pt x="17507" y="9033"/>
                  </a:cubicBezTo>
                  <a:cubicBezTo>
                    <a:pt x="17640" y="8864"/>
                    <a:pt x="17729" y="8634"/>
                    <a:pt x="17732" y="8446"/>
                  </a:cubicBezTo>
                  <a:cubicBezTo>
                    <a:pt x="17735" y="8218"/>
                    <a:pt x="17793" y="8100"/>
                    <a:pt x="17954" y="7993"/>
                  </a:cubicBezTo>
                  <a:lnTo>
                    <a:pt x="18171" y="7849"/>
                  </a:lnTo>
                  <a:close/>
                  <a:moveTo>
                    <a:pt x="206" y="15334"/>
                  </a:moveTo>
                  <a:cubicBezTo>
                    <a:pt x="152" y="15334"/>
                    <a:pt x="95" y="15337"/>
                    <a:pt x="47" y="15346"/>
                  </a:cubicBezTo>
                  <a:cubicBezTo>
                    <a:pt x="-49" y="15362"/>
                    <a:pt x="5" y="15377"/>
                    <a:pt x="168" y="15378"/>
                  </a:cubicBezTo>
                  <a:cubicBezTo>
                    <a:pt x="331" y="15380"/>
                    <a:pt x="410" y="15366"/>
                    <a:pt x="343" y="15348"/>
                  </a:cubicBezTo>
                  <a:cubicBezTo>
                    <a:pt x="310" y="15339"/>
                    <a:pt x="260" y="15335"/>
                    <a:pt x="206" y="15334"/>
                  </a:cubicBezTo>
                  <a:close/>
                  <a:moveTo>
                    <a:pt x="9644" y="21069"/>
                  </a:moveTo>
                  <a:cubicBezTo>
                    <a:pt x="9628" y="21063"/>
                    <a:pt x="9617" y="21116"/>
                    <a:pt x="9617" y="21210"/>
                  </a:cubicBezTo>
                  <a:cubicBezTo>
                    <a:pt x="9617" y="21336"/>
                    <a:pt x="9637" y="21388"/>
                    <a:pt x="9661" y="21325"/>
                  </a:cubicBezTo>
                  <a:cubicBezTo>
                    <a:pt x="9686" y="21262"/>
                    <a:pt x="9686" y="21159"/>
                    <a:pt x="9661" y="21096"/>
                  </a:cubicBezTo>
                  <a:cubicBezTo>
                    <a:pt x="9655" y="21080"/>
                    <a:pt x="9650" y="21071"/>
                    <a:pt x="9644" y="21069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249" name="MARCUS LOGO no line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rcRect l="23" r="23"/>
            <a:stretch>
              <a:fillRect/>
            </a:stretch>
          </p:blipFill>
          <p:spPr>
            <a:xfrm>
              <a:off x="0" y="0"/>
              <a:ext cx="15175614" cy="172536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53" name="Group 253"/>
          <p:cNvGrpSpPr/>
          <p:nvPr/>
        </p:nvGrpSpPr>
        <p:grpSpPr>
          <a:xfrm>
            <a:off x="5807416" y="15100723"/>
            <a:ext cx="19037996" cy="1828802"/>
            <a:chOff x="-1102693" y="-1"/>
            <a:chExt cx="19037994" cy="1828801"/>
          </a:xfrm>
        </p:grpSpPr>
        <p:sp>
          <p:nvSpPr>
            <p:cNvPr id="251" name="Shape 251"/>
            <p:cNvSpPr/>
            <p:nvPr/>
          </p:nvSpPr>
          <p:spPr>
            <a:xfrm>
              <a:off x="-1102693" y="-1"/>
              <a:ext cx="7151961" cy="1828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6200" tIns="76200" rIns="76200" bIns="76200" numCol="1" anchor="ctr">
              <a:spAutoFit/>
            </a:bodyPr>
            <a:lstStyle/>
            <a:p>
              <a:pPr>
                <a:defRPr sz="100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  <a:sym typeface="Roboto Regular"/>
                </a:defRPr>
              </a:pPr>
              <a:r>
                <a:rPr dirty="0">
                  <a:solidFill>
                    <a:srgbClr val="000000"/>
                  </a:solidFill>
                </a:rPr>
                <a:t>MARCUS</a:t>
              </a:r>
              <a:r>
                <a:rPr dirty="0"/>
                <a:t> </a:t>
              </a:r>
              <a:r>
                <a:rPr dirty="0">
                  <a:solidFill>
                    <a:srgbClr val="000000"/>
                  </a:solidFill>
                </a:rPr>
                <a:t>BIEL,</a:t>
              </a:r>
            </a:p>
          </p:txBody>
        </p:sp>
        <p:sp>
          <p:nvSpPr>
            <p:cNvPr id="252" name="Shape 252"/>
            <p:cNvSpPr/>
            <p:nvPr/>
          </p:nvSpPr>
          <p:spPr>
            <a:xfrm>
              <a:off x="7338775" y="131614"/>
              <a:ext cx="10596526" cy="15655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76200" tIns="76200" rIns="76200" bIns="76200" numCol="1" anchor="ctr">
              <a:spAutoFit/>
            </a:bodyPr>
            <a:lstStyle>
              <a:lvl1pPr algn="r" defTabSz="928687">
                <a:defRPr sz="9400" spc="94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r>
                <a:rPr dirty="0"/>
                <a:t>Software Craftsman</a:t>
              </a:r>
            </a:p>
          </p:txBody>
        </p:sp>
      </p:grpSp>
      <p:sp>
        <p:nvSpPr>
          <p:cNvPr id="254" name="Shape 254"/>
          <p:cNvSpPr/>
          <p:nvPr/>
        </p:nvSpPr>
        <p:spPr>
          <a:xfrm>
            <a:off x="24279919" y="21166110"/>
            <a:ext cx="12166600" cy="1600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 algn="r" defTabSz="928687">
              <a:defRPr sz="9400" spc="94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>
                <a:hlinkClick r:id="rId4"/>
              </a:rPr>
              <a:t>www.marcus-biel.com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1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061424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Object Copy</a:t>
            </a:r>
          </a:p>
        </p:txBody>
      </p:sp>
      <p:sp>
        <p:nvSpPr>
          <p:cNvPr id="328" name="Shape 328"/>
          <p:cNvSpPr/>
          <p:nvPr/>
        </p:nvSpPr>
        <p:spPr>
          <a:xfrm>
            <a:off x="8089665" y="6857916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myCar1</a:t>
            </a:r>
          </a:p>
        </p:txBody>
      </p:sp>
      <p:sp>
        <p:nvSpPr>
          <p:cNvPr id="329" name="Shape 329"/>
          <p:cNvSpPr/>
          <p:nvPr/>
        </p:nvSpPr>
        <p:spPr>
          <a:xfrm>
            <a:off x="8089665" y="11290381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myCar2</a:t>
            </a:r>
          </a:p>
        </p:txBody>
      </p:sp>
      <p:sp>
        <p:nvSpPr>
          <p:cNvPr id="330" name="Shape 330"/>
          <p:cNvSpPr/>
          <p:nvPr/>
        </p:nvSpPr>
        <p:spPr>
          <a:xfrm>
            <a:off x="21020211" y="6883316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</a:t>
            </a:r>
          </a:p>
        </p:txBody>
      </p:sp>
      <p:sp>
        <p:nvSpPr>
          <p:cNvPr id="331" name="Shape 331"/>
          <p:cNvSpPr/>
          <p:nvPr/>
        </p:nvSpPr>
        <p:spPr>
          <a:xfrm>
            <a:off x="12795336" y="7757916"/>
            <a:ext cx="7813806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12795336" y="12222131"/>
            <a:ext cx="7813805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20890817" y="11315781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093766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Shallow and Deep Copy are both related to an object copy.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pic>
        <p:nvPicPr>
          <p:cNvPr id="338" name="IMG_3961-Edit-Edit-filtered.jpeg"/>
          <p:cNvPicPr>
            <a:picLocks noChangeAspect="1"/>
          </p:cNvPicPr>
          <p:nvPr/>
        </p:nvPicPr>
        <p:blipFill>
          <a:blip r:embed="rId3" cstate="print">
            <a:extLst/>
          </a:blip>
          <a:srcRect l="33895" t="24674" r="37661" b="20724"/>
          <a:stretch>
            <a:fillRect/>
          </a:stretch>
        </p:blipFill>
        <p:spPr>
          <a:xfrm>
            <a:off x="16428971" y="5970057"/>
            <a:ext cx="3078229" cy="39431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0" y="0"/>
                </a:moveTo>
                <a:cubicBezTo>
                  <a:pt x="7322" y="0"/>
                  <a:pt x="4803" y="1005"/>
                  <a:pt x="2881" y="3016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6"/>
                </a:cubicBezTo>
                <a:cubicBezTo>
                  <a:pt x="14875" y="1005"/>
                  <a:pt x="12358" y="0"/>
                  <a:pt x="9840" y="0"/>
                </a:cubicBezTo>
                <a:close/>
              </a:path>
            </a:pathLst>
          </a:custGeom>
          <a:ln w="12700">
            <a:miter lim="400000"/>
          </a:ln>
          <a:effectLst>
            <a:outerShdw blurRad="190500" dist="101600" dir="5400000" rotWithShape="0">
              <a:srgbClr val="160800"/>
            </a:outerShdw>
          </a:effectLst>
        </p:spPr>
      </p:pic>
      <p:sp>
        <p:nvSpPr>
          <p:cNvPr id="339" name="Shape 339"/>
          <p:cNvSpPr/>
          <p:nvPr/>
        </p:nvSpPr>
        <p:spPr>
          <a:xfrm>
            <a:off x="16428971" y="10929578"/>
            <a:ext cx="3302696" cy="1354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>
              <a:defRPr sz="8100" spc="81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Object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5044173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But what is an object, actually ?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Often, an object is represented as a single coffee bean.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345" name="Shape 345"/>
          <p:cNvSpPr/>
          <p:nvPr/>
        </p:nvSpPr>
        <p:spPr>
          <a:xfrm>
            <a:off x="16428972" y="10929578"/>
            <a:ext cx="3302696" cy="1354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 anchor="ctr">
            <a:spAutoFit/>
          </a:bodyPr>
          <a:lstStyle>
            <a:lvl1pPr>
              <a:defRPr sz="8100" spc="81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Object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5675114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However, that’s just a very simplified view. Let’s look at this in more detail.</a:t>
            </a:r>
          </a:p>
        </p:txBody>
      </p:sp>
      <p:pic>
        <p:nvPicPr>
          <p:cNvPr id="7" name="IMG_3961-Edit-Edit-filtered.jpeg"/>
          <p:cNvPicPr>
            <a:picLocks noChangeAspect="1"/>
          </p:cNvPicPr>
          <p:nvPr/>
        </p:nvPicPr>
        <p:blipFill>
          <a:blip r:embed="rId3" cstate="print">
            <a:extLst/>
          </a:blip>
          <a:srcRect l="33895" t="24674" r="37661" b="20724"/>
          <a:stretch>
            <a:fillRect/>
          </a:stretch>
        </p:blipFill>
        <p:spPr>
          <a:xfrm>
            <a:off x="16428971" y="5970057"/>
            <a:ext cx="3078229" cy="39431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0" y="0"/>
                </a:moveTo>
                <a:cubicBezTo>
                  <a:pt x="7322" y="0"/>
                  <a:pt x="4803" y="1005"/>
                  <a:pt x="2881" y="3016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6"/>
                </a:cubicBezTo>
                <a:cubicBezTo>
                  <a:pt x="14875" y="1005"/>
                  <a:pt x="12358" y="0"/>
                  <a:pt x="9840" y="0"/>
                </a:cubicBezTo>
                <a:close/>
              </a:path>
            </a:pathLst>
          </a:custGeom>
          <a:ln w="12700">
            <a:miter lim="400000"/>
          </a:ln>
          <a:effectLst>
            <a:outerShdw blurRad="190500" dist="101600" dir="5400000" rotWithShape="0">
              <a:srgbClr val="160800"/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6798" y="17721628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Say we have a Person object.</a:t>
            </a:r>
          </a:p>
        </p:txBody>
      </p:sp>
      <p:sp>
        <p:nvSpPr>
          <p:cNvPr id="7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69541" y="16568172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This Person object is composed of other objects.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Our Person has a Name</a:t>
            </a:r>
          </a:p>
        </p:txBody>
      </p:sp>
      <p:sp>
        <p:nvSpPr>
          <p:cNvPr id="49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50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51" name="Elbow Connector 50"/>
          <p:cNvCxnSpPr>
            <a:endCxn id="50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Connector 51"/>
          <p:cNvCxnSpPr>
            <a:stCxn id="49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460372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and an Address.</a:t>
            </a:r>
          </a:p>
        </p:txBody>
      </p:sp>
      <p:sp>
        <p:nvSpPr>
          <p:cNvPr id="24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25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26" name="Elbow Connector 25"/>
          <p:cNvCxnSpPr>
            <a:endCxn id="25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>
            <a:stCxn id="24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8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29" name="Elbow Connector 28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907593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Name object is composed of a </a:t>
            </a:r>
            <a:r>
              <a:rPr lang="en-GB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FirstName</a:t>
            </a:r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object</a:t>
            </a:r>
          </a:p>
        </p:txBody>
      </p:sp>
      <p:sp>
        <p:nvSpPr>
          <p:cNvPr id="34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5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6" name="Elbow Connector 35"/>
          <p:cNvCxnSpPr>
            <a:endCxn id="35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34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9" name="Elbow Connector 38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1" name="Elbow Connector 40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/>
          <p:cNvCxnSpPr>
            <a:stCxn id="35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313984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and a </a:t>
            </a:r>
            <a:r>
              <a:rPr lang="en-US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LastName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object.</a:t>
            </a:r>
          </a:p>
        </p:txBody>
      </p:sp>
      <p:sp>
        <p:nvSpPr>
          <p:cNvPr id="33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4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5" name="Elbow Connector 34"/>
          <p:cNvCxnSpPr>
            <a:endCxn id="34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33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4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7932209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Address object is composed of a Street object</a:t>
            </a:r>
          </a:p>
        </p:txBody>
      </p:sp>
      <p:sp>
        <p:nvSpPr>
          <p:cNvPr id="24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27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28" name="Elbow Connector 27"/>
          <p:cNvCxnSpPr>
            <a:endCxn id="27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>
            <a:stCxn id="24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1" name="Elbow Connector 30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33" name="Elbow Connector 32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>
            <a:stCxn id="27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36" name="Elbow Connector 35"/>
          <p:cNvCxnSpPr>
            <a:endCxn id="35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>
            <a:stCxn id="30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Textplatzhalt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068157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and a City object. So when we say “Person object”, </a:t>
            </a:r>
          </a:p>
        </p:txBody>
      </p:sp>
      <p:sp>
        <p:nvSpPr>
          <p:cNvPr id="28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1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2" name="Elbow Connector 31"/>
          <p:cNvCxnSpPr>
            <a:endCxn id="31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28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5" name="Elbow Connector 34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37" name="Elbow Connector 36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Connector 37"/>
          <p:cNvCxnSpPr>
            <a:stCxn id="31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0" name="Elbow Connector 39"/>
          <p:cNvCxnSpPr>
            <a:endCxn id="39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1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2" name="Elbow Connector 41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Connector 42"/>
          <p:cNvCxnSpPr>
            <a:stCxn id="34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49549" cy="1828801"/>
          </a:xfrm>
          <a:prstGeom prst="rect">
            <a:avLst/>
          </a:prstGeom>
        </p:spPr>
        <p:txBody>
          <a:bodyPr/>
          <a:lstStyle/>
          <a:p>
            <a:r>
              <a:t>What is a Copy in Java?</a:t>
            </a:r>
          </a:p>
        </p:txBody>
      </p:sp>
      <p:pic>
        <p:nvPicPr>
          <p:cNvPr id="257" name="cute-dive-fun-goggles-41517.jp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4876770" y="2772311"/>
            <a:ext cx="7989697" cy="1198308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5578248" y="14202628"/>
            <a:ext cx="6586739" cy="1415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>
                <a:latin typeface="Helvetica Neue"/>
                <a:cs typeface="Segoe UI Light" panose="020B0502040204020203" pitchFamily="34" charset="0"/>
              </a:rPr>
              <a:t>Shallow Copy</a:t>
            </a:r>
          </a:p>
        </p:txBody>
      </p:sp>
      <p:pic>
        <p:nvPicPr>
          <p:cNvPr id="259" name="alphabet-word-images-1299982_1280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8937771" y="4458081"/>
            <a:ext cx="10545422" cy="6895719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Shape 260"/>
          <p:cNvSpPr/>
          <p:nvPr/>
        </p:nvSpPr>
        <p:spPr>
          <a:xfrm>
            <a:off x="21502209" y="14047505"/>
            <a:ext cx="5416546" cy="1415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>
                <a:latin typeface="Helvetica Neue"/>
                <a:cs typeface="Segoe UI Light" panose="020B0502040204020203" pitchFamily="34" charset="0"/>
              </a:rPr>
              <a:t>Deep</a:t>
            </a:r>
            <a:r>
              <a:rPr dirty="0"/>
              <a:t>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156982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  <a:cs typeface="Segoe UI Light" panose="020B0502040204020203" pitchFamily="34" charset="0"/>
              </a:rPr>
              <a:t>Without fully understanding the idea of “shallow versus deep”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801971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is an Object?</a:t>
            </a:r>
          </a:p>
        </p:txBody>
      </p:sp>
      <p:sp>
        <p:nvSpPr>
          <p:cNvPr id="31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2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5" name="Elbow Connector 34"/>
          <p:cNvCxnSpPr>
            <a:endCxn id="32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31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2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8" name="Elbow Connector 47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TextBox 1"/>
          <p:cNvSpPr txBox="1"/>
          <p:nvPr/>
        </p:nvSpPr>
        <p:spPr>
          <a:xfrm>
            <a:off x="0" y="19449055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We are actually referring to this entire network of objects.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4908387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Reason to Copy an Object</a:t>
            </a:r>
          </a:p>
        </p:txBody>
      </p:sp>
      <p:pic>
        <p:nvPicPr>
          <p:cNvPr id="489" name="rocket-297605_960_72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4935200" y="5577144"/>
            <a:ext cx="8096250" cy="806265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152400" y="17280756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why would we want to make an object copy?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4908387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Reason to Copy an Object</a:t>
            </a:r>
          </a:p>
        </p:txBody>
      </p:sp>
      <p:pic>
        <p:nvPicPr>
          <p:cNvPr id="494" name="rocket-297605_960_72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058400" y="5878286"/>
            <a:ext cx="8499872" cy="802821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495" name="rocket-297605_960_72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9868334" y="5878286"/>
            <a:ext cx="8499873" cy="802821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2" name="TextBox 1"/>
          <p:cNvSpPr txBox="1"/>
          <p:nvPr/>
        </p:nvSpPr>
        <p:spPr>
          <a:xfrm>
            <a:off x="0" y="17242656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An object copy, also called a clone, is usually created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rocket-312430_128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9868400" y="5878800"/>
            <a:ext cx="8499600" cy="8046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rocket-297605_960_720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0058400" y="5878286"/>
            <a:ext cx="8499872" cy="802821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502" name="Shape 50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4908387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Reason to Copy an Object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" y="16620129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If we want to modify or move an object, while still preserving the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state of the original object.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82415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Ways to Copy an Object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" y="16620129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There are different ways to copy an object, for example by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using a copy constructor or a clone method.</a:t>
            </a:r>
          </a:p>
        </p:txBody>
      </p:sp>
      <p:pic>
        <p:nvPicPr>
          <p:cNvPr id="8" name="rocket-312430_128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9868400" y="5878800"/>
            <a:ext cx="8499600" cy="8046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rocket-297605_960_720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0058400" y="5878286"/>
            <a:ext cx="8499872" cy="802821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82415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Ways to Copy an Object</a:t>
            </a:r>
          </a:p>
        </p:txBody>
      </p:sp>
      <p:pic>
        <p:nvPicPr>
          <p:cNvPr id="513" name="cloneVideo.png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0312400" y="3354282"/>
            <a:ext cx="16256000" cy="9105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0" y="15632430"/>
            <a:ext cx="36576000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short, I do not recommend that you use the clone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method to copy an object.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For more details, watch my video about the topic.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1490" y="12360414"/>
            <a:ext cx="2317782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US" dirty="0">
                <a:hlinkClick r:id="rId3"/>
              </a:rPr>
              <a:t>http://www.marcus-biel.com/object-clone-method/</a:t>
            </a:r>
            <a:endParaRPr kumimoji="0" lang="en-US" sz="82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82415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Ways to Copy an Object</a:t>
            </a:r>
          </a:p>
        </p:txBody>
      </p:sp>
      <p:pic>
        <p:nvPicPr>
          <p:cNvPr id="7" name="cloneVideo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7220858" y="4399310"/>
            <a:ext cx="21762708" cy="1219051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0" y="17199544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this episode, we will use a copy constructor to create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both a Shallow and Deep Copy.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6266444" cy="1828801"/>
          </a:xfrm>
          <a:prstGeom prst="rect">
            <a:avLst/>
          </a:prstGeom>
        </p:spPr>
        <p:txBody>
          <a:bodyPr/>
          <a:lstStyle/>
          <a:p>
            <a:r>
              <a:t>Shallow Copy vs. Deep Copy</a:t>
            </a:r>
          </a:p>
        </p:txBody>
      </p:sp>
      <p:pic>
        <p:nvPicPr>
          <p:cNvPr id="531" name="cute-dive-fun-goggles-41517.jp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4876770" y="2571868"/>
            <a:ext cx="9640873" cy="14459541"/>
          </a:xfrm>
          <a:prstGeom prst="rect">
            <a:avLst/>
          </a:prstGeom>
          <a:ln w="12700">
            <a:miter lim="400000"/>
          </a:ln>
        </p:spPr>
      </p:pic>
      <p:sp>
        <p:nvSpPr>
          <p:cNvPr id="532" name="Shape 532"/>
          <p:cNvSpPr/>
          <p:nvPr/>
        </p:nvSpPr>
        <p:spPr>
          <a:xfrm>
            <a:off x="5891834" y="15227712"/>
            <a:ext cx="6338521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Shallow Copy</a:t>
            </a:r>
          </a:p>
        </p:txBody>
      </p:sp>
      <p:pic>
        <p:nvPicPr>
          <p:cNvPr id="533" name="alphabet-word-images-1299982_1280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8937771" y="4058854"/>
            <a:ext cx="12761458" cy="8344799"/>
          </a:xfrm>
          <a:prstGeom prst="rect">
            <a:avLst/>
          </a:prstGeom>
          <a:ln w="12700">
            <a:miter lim="400000"/>
          </a:ln>
        </p:spPr>
      </p:pic>
      <p:sp>
        <p:nvSpPr>
          <p:cNvPr id="534" name="Shape 534"/>
          <p:cNvSpPr/>
          <p:nvPr/>
        </p:nvSpPr>
        <p:spPr>
          <a:xfrm>
            <a:off x="22699099" y="15226069"/>
            <a:ext cx="5238801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946389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Now that we have a solid foundation, let me explain the actual difference between a “Shallow” and a “Deep Copy” of an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pic>
        <p:nvPicPr>
          <p:cNvPr id="539" name="cute-dive-fun-goggles-41517.jp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3467564" y="2596504"/>
            <a:ext cx="9640872" cy="14459541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Shape 540"/>
          <p:cNvSpPr/>
          <p:nvPr/>
        </p:nvSpPr>
        <p:spPr>
          <a:xfrm>
            <a:off x="15118740" y="15696303"/>
            <a:ext cx="6338520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380214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/>
              <a:t>Let’s start with a Shallow Copy.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846814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Here you can see the object structure of our Person object again.</a:t>
            </a:r>
          </a:p>
        </p:txBody>
      </p:sp>
      <p:sp>
        <p:nvSpPr>
          <p:cNvPr id="26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29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0" name="Elbow Connector 29"/>
          <p:cNvCxnSpPr>
            <a:endCxn id="29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26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3" name="Elbow Connector 32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35" name="Elbow Connector 34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9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38" name="Elbow Connector 37"/>
          <p:cNvCxnSpPr>
            <a:endCxn id="37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2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3" name="Elbow Connector 42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49549" cy="1828801"/>
          </a:xfrm>
          <a:prstGeom prst="rect">
            <a:avLst/>
          </a:prstGeom>
        </p:spPr>
        <p:txBody>
          <a:bodyPr/>
          <a:lstStyle/>
          <a:p>
            <a:r>
              <a:t>What is a Copy in Java?</a:t>
            </a:r>
          </a:p>
        </p:txBody>
      </p:sp>
      <p:grpSp>
        <p:nvGrpSpPr>
          <p:cNvPr id="267" name="Group 267"/>
          <p:cNvGrpSpPr/>
          <p:nvPr/>
        </p:nvGrpSpPr>
        <p:grpSpPr>
          <a:xfrm rot="20760000">
            <a:off x="11007296" y="4846156"/>
            <a:ext cx="14320031" cy="5784403"/>
            <a:chOff x="0" y="0"/>
            <a:chExt cx="14320029" cy="5784401"/>
          </a:xfrm>
        </p:grpSpPr>
        <p:sp>
          <p:nvSpPr>
            <p:cNvPr id="266" name="Shape 266"/>
            <p:cNvSpPr/>
            <p:nvPr/>
          </p:nvSpPr>
          <p:spPr>
            <a:xfrm>
              <a:off x="254000" y="254000"/>
              <a:ext cx="13812030" cy="5276402"/>
            </a:xfrm>
            <a:prstGeom prst="roundRect">
              <a:avLst>
                <a:gd name="adj" fmla="val 11913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defRPr sz="32500" spc="2924">
                  <a:solidFill>
                    <a:srgbClr val="D71E0A"/>
                  </a:solidFill>
                  <a:latin typeface="Capture it"/>
                  <a:ea typeface="Capture it"/>
                  <a:cs typeface="Capture it"/>
                  <a:sym typeface="Capture it"/>
                </a:defRPr>
              </a:lvl1pPr>
            </a:lstStyle>
            <a:p>
              <a:r>
                <a:t>COPY</a:t>
              </a:r>
            </a:p>
          </p:txBody>
        </p:sp>
        <p:pic>
          <p:nvPicPr>
            <p:cNvPr id="265" name="Picture 264"/>
            <p:cNvPicPr>
              <a:picLocks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4320030" cy="5784402"/>
            </a:xfrm>
            <a:prstGeom prst="rect">
              <a:avLst/>
            </a:prstGeom>
            <a:effectLst/>
          </p:spPr>
        </p:pic>
      </p:grpSp>
      <p:sp>
        <p:nvSpPr>
          <p:cNvPr id="2" name="TextBox 1"/>
          <p:cNvSpPr txBox="1"/>
          <p:nvPr/>
        </p:nvSpPr>
        <p:spPr>
          <a:xfrm>
            <a:off x="0" y="15979914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We </a:t>
            </a:r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  <a:cs typeface="Segoe UI Light" panose="020B0502040204020203" pitchFamily="34" charset="0"/>
              </a:rPr>
              <a:t>can</a:t>
            </a:r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 already see that the expression is related to a copy.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982885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create a Shallow Copy, we only copy the “main” object, Person.</a:t>
            </a:r>
          </a:p>
        </p:txBody>
      </p:sp>
      <p:sp>
        <p:nvSpPr>
          <p:cNvPr id="32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3" name="Elbow Connector 32"/>
          <p:cNvCxnSpPr>
            <a:endCxn id="32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6" name="Elbow Connector 35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>
            <a:stCxn id="32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1" name="Elbow Connector 40"/>
          <p:cNvCxnSpPr>
            <a:endCxn id="40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3" name="Elbow Connector 42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Straight Connector 43"/>
          <p:cNvCxnSpPr>
            <a:stCxn id="35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6" name="Elbow Connector 45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Shape 350"/>
          <p:cNvSpPr>
            <a:spLocks/>
          </p:cNvSpPr>
          <p:nvPr/>
        </p:nvSpPr>
        <p:spPr>
          <a:xfrm>
            <a:off x="155483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23" name="Straight Connector 35"/>
          <p:cNvCxnSpPr>
            <a:stCxn id="22" idx="4"/>
          </p:cNvCxnSpPr>
          <p:nvPr/>
        </p:nvCxnSpPr>
        <p:spPr>
          <a:xfrm flipH="1">
            <a:off x="171131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Shape 350"/>
          <p:cNvSpPr>
            <a:spLocks/>
          </p:cNvSpPr>
          <p:nvPr/>
        </p:nvSpPr>
        <p:spPr>
          <a:xfrm>
            <a:off x="19671968" y="4823802"/>
            <a:ext cx="3132000" cy="313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25" name="Straight Connector 49"/>
          <p:cNvCxnSpPr>
            <a:stCxn id="24" idx="4"/>
          </p:cNvCxnSpPr>
          <p:nvPr/>
        </p:nvCxnSpPr>
        <p:spPr>
          <a:xfrm flipH="1">
            <a:off x="21236770" y="7955802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7024938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a Shallow Copy references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same inner objects as the original Person.</a:t>
            </a:r>
          </a:p>
        </p:txBody>
      </p:sp>
      <p:sp>
        <p:nvSpPr>
          <p:cNvPr id="30" name="Shape 350"/>
          <p:cNvSpPr>
            <a:spLocks/>
          </p:cNvSpPr>
          <p:nvPr/>
        </p:nvSpPr>
        <p:spPr>
          <a:xfrm>
            <a:off x="155483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1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4" name="Elbow Connector 33"/>
          <p:cNvCxnSpPr>
            <a:endCxn id="31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30" idx="4"/>
          </p:cNvCxnSpPr>
          <p:nvPr/>
        </p:nvCxnSpPr>
        <p:spPr>
          <a:xfrm flipH="1">
            <a:off x="171131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1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8" name="Elbow Connector 47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Shape 350"/>
          <p:cNvSpPr>
            <a:spLocks/>
          </p:cNvSpPr>
          <p:nvPr/>
        </p:nvSpPr>
        <p:spPr>
          <a:xfrm>
            <a:off x="19671968" y="4823802"/>
            <a:ext cx="3132000" cy="313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50" name="Straight Connector 49"/>
          <p:cNvCxnSpPr>
            <a:stCxn id="49" idx="4"/>
          </p:cNvCxnSpPr>
          <p:nvPr/>
        </p:nvCxnSpPr>
        <p:spPr>
          <a:xfrm flipH="1">
            <a:off x="21236770" y="7955802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" y="16533085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Therefore,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 Shallow Copy and its source are closely related to each other.</a:t>
            </a:r>
          </a:p>
        </p:txBody>
      </p:sp>
      <p:sp>
        <p:nvSpPr>
          <p:cNvPr id="28" name="Shape 350"/>
          <p:cNvSpPr>
            <a:spLocks/>
          </p:cNvSpPr>
          <p:nvPr/>
        </p:nvSpPr>
        <p:spPr>
          <a:xfrm>
            <a:off x="155483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1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3" name="Elbow Connector 32"/>
          <p:cNvCxnSpPr>
            <a:endCxn id="31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28" idx="4"/>
          </p:cNvCxnSpPr>
          <p:nvPr/>
        </p:nvCxnSpPr>
        <p:spPr>
          <a:xfrm flipH="1">
            <a:off x="171131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1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8" name="Elbow Connector 47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Shape 350"/>
          <p:cNvSpPr>
            <a:spLocks/>
          </p:cNvSpPr>
          <p:nvPr/>
        </p:nvSpPr>
        <p:spPr>
          <a:xfrm>
            <a:off x="19671968" y="4823802"/>
            <a:ext cx="3132000" cy="313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50" name="Straight Connector 49"/>
          <p:cNvCxnSpPr>
            <a:stCxn id="49" idx="4"/>
          </p:cNvCxnSpPr>
          <p:nvPr/>
        </p:nvCxnSpPr>
        <p:spPr>
          <a:xfrm flipH="1">
            <a:off x="21236770" y="7955802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6611714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 an example,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 change to the Address object will reflect in both Persons.</a:t>
            </a:r>
          </a:p>
        </p:txBody>
      </p:sp>
      <p:sp>
        <p:nvSpPr>
          <p:cNvPr id="30" name="Shape 350"/>
          <p:cNvSpPr>
            <a:spLocks/>
          </p:cNvSpPr>
          <p:nvPr/>
        </p:nvSpPr>
        <p:spPr>
          <a:xfrm>
            <a:off x="155483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4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5" name="Elbow Connector 34"/>
          <p:cNvCxnSpPr>
            <a:endCxn id="34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30" idx="4"/>
          </p:cNvCxnSpPr>
          <p:nvPr/>
        </p:nvCxnSpPr>
        <p:spPr>
          <a:xfrm flipH="1">
            <a:off x="171131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19E73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4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8" name="Elbow Connector 47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Shape 350"/>
          <p:cNvSpPr>
            <a:spLocks/>
          </p:cNvSpPr>
          <p:nvPr/>
        </p:nvSpPr>
        <p:spPr>
          <a:xfrm>
            <a:off x="19671968" y="4823802"/>
            <a:ext cx="3132000" cy="313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50" name="Straight Connector 49"/>
          <p:cNvCxnSpPr>
            <a:stCxn id="49" idx="4"/>
          </p:cNvCxnSpPr>
          <p:nvPr/>
        </p:nvCxnSpPr>
        <p:spPr>
          <a:xfrm flipH="1">
            <a:off x="21236770" y="7955802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66112" y="17977443"/>
            <a:ext cx="31428475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This is a problem if you need two truly independent Person objects.</a:t>
            </a:r>
          </a:p>
        </p:txBody>
      </p:sp>
      <p:sp>
        <p:nvSpPr>
          <p:cNvPr id="30" name="Shape 350"/>
          <p:cNvSpPr>
            <a:spLocks/>
          </p:cNvSpPr>
          <p:nvPr/>
        </p:nvSpPr>
        <p:spPr>
          <a:xfrm>
            <a:off x="155483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4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5" name="Elbow Connector 34"/>
          <p:cNvCxnSpPr>
            <a:endCxn id="34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Connector 35"/>
          <p:cNvCxnSpPr>
            <a:stCxn id="30" idx="4"/>
          </p:cNvCxnSpPr>
          <p:nvPr/>
        </p:nvCxnSpPr>
        <p:spPr>
          <a:xfrm flipH="1">
            <a:off x="171131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19E73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8" name="Elbow Connector 37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40" name="Elbow Connector 39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34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43" name="Elbow Connector 42"/>
          <p:cNvCxnSpPr>
            <a:endCxn id="42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5" name="Elbow Connector 44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Connector 45"/>
          <p:cNvCxnSpPr>
            <a:stCxn id="37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8" name="Elbow Connector 47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Shape 350"/>
          <p:cNvSpPr>
            <a:spLocks/>
          </p:cNvSpPr>
          <p:nvPr/>
        </p:nvSpPr>
        <p:spPr>
          <a:xfrm>
            <a:off x="19671968" y="4823802"/>
            <a:ext cx="3132000" cy="313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cxnSp>
        <p:nvCxnSpPr>
          <p:cNvPr id="50" name="Straight Connector 49"/>
          <p:cNvCxnSpPr>
            <a:stCxn id="49" idx="4"/>
          </p:cNvCxnSpPr>
          <p:nvPr/>
        </p:nvCxnSpPr>
        <p:spPr>
          <a:xfrm flipH="1">
            <a:off x="21236770" y="7955802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pic>
        <p:nvPicPr>
          <p:cNvPr id="717" name="alphabet-word-images-1299982_128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2059671" y="4493490"/>
            <a:ext cx="12761459" cy="8344798"/>
          </a:xfrm>
          <a:prstGeom prst="rect">
            <a:avLst/>
          </a:prstGeom>
          <a:ln w="12700">
            <a:miter lim="400000"/>
          </a:ln>
        </p:spPr>
      </p:pic>
      <p:sp>
        <p:nvSpPr>
          <p:cNvPr id="718" name="Shape 718"/>
          <p:cNvSpPr/>
          <p:nvPr/>
        </p:nvSpPr>
        <p:spPr>
          <a:xfrm>
            <a:off x="15668599" y="14408918"/>
            <a:ext cx="5238802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6415772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contrast to a Shallow Copy,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 Deep Copy is a fully independent copy of an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178826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we start again with our Person object.</a:t>
            </a:r>
          </a:p>
        </p:txBody>
      </p:sp>
      <p:sp>
        <p:nvSpPr>
          <p:cNvPr id="29" name="Shape 350"/>
          <p:cNvSpPr>
            <a:spLocks/>
          </p:cNvSpPr>
          <p:nvPr/>
        </p:nvSpPr>
        <p:spPr>
          <a:xfrm>
            <a:off x="17529550" y="482709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Person</a:t>
            </a:r>
            <a:endParaRPr dirty="0"/>
          </a:p>
        </p:txBody>
      </p:sp>
      <p:sp>
        <p:nvSpPr>
          <p:cNvPr id="30" name="Shape 350"/>
          <p:cNvSpPr>
            <a:spLocks/>
          </p:cNvSpPr>
          <p:nvPr/>
        </p:nvSpPr>
        <p:spPr>
          <a:xfrm>
            <a:off x="12571201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Name</a:t>
            </a:r>
            <a:endParaRPr dirty="0"/>
          </a:p>
        </p:txBody>
      </p:sp>
      <p:cxnSp>
        <p:nvCxnSpPr>
          <p:cNvPr id="31" name="Elbow Connector 30"/>
          <p:cNvCxnSpPr>
            <a:endCxn id="30" idx="0"/>
          </p:cNvCxnSpPr>
          <p:nvPr/>
        </p:nvCxnSpPr>
        <p:spPr>
          <a:xfrm rot="10800000" flipV="1">
            <a:off x="14137202" y="8327664"/>
            <a:ext cx="4957151" cy="62469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/>
          <p:cNvCxnSpPr>
            <a:stCxn id="29" idx="4"/>
          </p:cNvCxnSpPr>
          <p:nvPr/>
        </p:nvCxnSpPr>
        <p:spPr>
          <a:xfrm flipH="1">
            <a:off x="19094352" y="7959091"/>
            <a:ext cx="1198" cy="33128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Shape 350"/>
          <p:cNvSpPr>
            <a:spLocks/>
          </p:cNvSpPr>
          <p:nvPr/>
        </p:nvSpPr>
        <p:spPr>
          <a:xfrm>
            <a:off x="22426596" y="895236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Address</a:t>
            </a:r>
            <a:endParaRPr dirty="0"/>
          </a:p>
        </p:txBody>
      </p:sp>
      <p:cxnSp>
        <p:nvCxnSpPr>
          <p:cNvPr id="34" name="Elbow Connector 33"/>
          <p:cNvCxnSpPr/>
          <p:nvPr/>
        </p:nvCxnSpPr>
        <p:spPr>
          <a:xfrm>
            <a:off x="19075302" y="8327665"/>
            <a:ext cx="5012544" cy="624695"/>
          </a:xfrm>
          <a:prstGeom prst="bentConnector3">
            <a:avLst>
              <a:gd name="adj1" fmla="val 99786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Shape 350"/>
          <p:cNvSpPr>
            <a:spLocks/>
          </p:cNvSpPr>
          <p:nvPr/>
        </p:nvSpPr>
        <p:spPr>
          <a:xfrm>
            <a:off x="9439201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First Name</a:t>
            </a:r>
            <a:endParaRPr dirty="0"/>
          </a:p>
        </p:txBody>
      </p:sp>
      <p:cxnSp>
        <p:nvCxnSpPr>
          <p:cNvPr id="36" name="Elbow Connector 35"/>
          <p:cNvCxnSpPr/>
          <p:nvPr/>
        </p:nvCxnSpPr>
        <p:spPr>
          <a:xfrm rot="10800000" flipV="1">
            <a:off x="11005201" y="12496799"/>
            <a:ext cx="3132000" cy="491851"/>
          </a:xfrm>
          <a:prstGeom prst="bentConnector3">
            <a:avLst>
              <a:gd name="adj1" fmla="val 10018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30" idx="4"/>
          </p:cNvCxnSpPr>
          <p:nvPr/>
        </p:nvCxnSpPr>
        <p:spPr>
          <a:xfrm>
            <a:off x="14137201" y="12084362"/>
            <a:ext cx="0" cy="41243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Shape 350"/>
          <p:cNvSpPr>
            <a:spLocks/>
          </p:cNvSpPr>
          <p:nvPr/>
        </p:nvSpPr>
        <p:spPr>
          <a:xfrm>
            <a:off x="15703200" y="12988652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Last Name</a:t>
            </a:r>
            <a:endParaRPr dirty="0"/>
          </a:p>
        </p:txBody>
      </p:sp>
      <p:cxnSp>
        <p:nvCxnSpPr>
          <p:cNvPr id="39" name="Elbow Connector 38"/>
          <p:cNvCxnSpPr>
            <a:endCxn id="38" idx="0"/>
          </p:cNvCxnSpPr>
          <p:nvPr/>
        </p:nvCxnSpPr>
        <p:spPr>
          <a:xfrm>
            <a:off x="14137199" y="12496800"/>
            <a:ext cx="3132001" cy="49185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Shape 350"/>
          <p:cNvSpPr>
            <a:spLocks/>
          </p:cNvSpPr>
          <p:nvPr/>
        </p:nvSpPr>
        <p:spPr>
          <a:xfrm>
            <a:off x="19411467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Street</a:t>
            </a:r>
            <a:endParaRPr dirty="0"/>
          </a:p>
        </p:txBody>
      </p:sp>
      <p:cxnSp>
        <p:nvCxnSpPr>
          <p:cNvPr id="41" name="Elbow Connector 40"/>
          <p:cNvCxnSpPr/>
          <p:nvPr/>
        </p:nvCxnSpPr>
        <p:spPr>
          <a:xfrm rot="10800000" flipV="1">
            <a:off x="20977467" y="12496798"/>
            <a:ext cx="3015128" cy="491849"/>
          </a:xfrm>
          <a:prstGeom prst="bentConnector3">
            <a:avLst>
              <a:gd name="adj1" fmla="val 100064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/>
          <p:cNvCxnSpPr>
            <a:stCxn id="33" idx="4"/>
          </p:cNvCxnSpPr>
          <p:nvPr/>
        </p:nvCxnSpPr>
        <p:spPr>
          <a:xfrm flipH="1">
            <a:off x="23992595" y="12084362"/>
            <a:ext cx="1" cy="41243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Shape 350"/>
          <p:cNvSpPr>
            <a:spLocks/>
          </p:cNvSpPr>
          <p:nvPr/>
        </p:nvSpPr>
        <p:spPr>
          <a:xfrm>
            <a:off x="25558595" y="12988651"/>
            <a:ext cx="3132000" cy="313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dirty="0"/>
              <a:t>City</a:t>
            </a:r>
            <a:endParaRPr dirty="0"/>
          </a:p>
        </p:txBody>
      </p:sp>
      <p:cxnSp>
        <p:nvCxnSpPr>
          <p:cNvPr id="44" name="Elbow Connector 43"/>
          <p:cNvCxnSpPr/>
          <p:nvPr/>
        </p:nvCxnSpPr>
        <p:spPr>
          <a:xfrm>
            <a:off x="23992595" y="12496795"/>
            <a:ext cx="3124660" cy="491853"/>
          </a:xfrm>
          <a:prstGeom prst="bentConnector3">
            <a:avLst>
              <a:gd name="adj1" fmla="val 9983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Shape 77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011548"/>
            <a:ext cx="36489747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 But this time, we copy the entire object structure.</a:t>
            </a:r>
          </a:p>
        </p:txBody>
      </p:sp>
      <p:sp>
        <p:nvSpPr>
          <p:cNvPr id="51" name="Shape 350"/>
          <p:cNvSpPr>
            <a:spLocks/>
          </p:cNvSpPr>
          <p:nvPr/>
        </p:nvSpPr>
        <p:spPr>
          <a:xfrm>
            <a:off x="7525571" y="482709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52" name="Shape 350"/>
          <p:cNvSpPr>
            <a:spLocks/>
          </p:cNvSpPr>
          <p:nvPr/>
        </p:nvSpPr>
        <p:spPr>
          <a:xfrm>
            <a:off x="3939521" y="895235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53" name="Elbow Connector 52"/>
          <p:cNvCxnSpPr>
            <a:stCxn id="51" idx="4"/>
            <a:endCxn id="52" idx="0"/>
          </p:cNvCxnSpPr>
          <p:nvPr/>
        </p:nvCxnSpPr>
        <p:spPr>
          <a:xfrm rot="5400000">
            <a:off x="6081914" y="63026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Shape 350"/>
          <p:cNvSpPr>
            <a:spLocks/>
          </p:cNvSpPr>
          <p:nvPr/>
        </p:nvSpPr>
        <p:spPr>
          <a:xfrm>
            <a:off x="11042403" y="896198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57" name="Shape 350"/>
          <p:cNvSpPr>
            <a:spLocks/>
          </p:cNvSpPr>
          <p:nvPr/>
        </p:nvSpPr>
        <p:spPr>
          <a:xfrm>
            <a:off x="1924195" y="1234298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58" name="Elbow Connector 57"/>
          <p:cNvCxnSpPr>
            <a:endCxn id="57" idx="0"/>
          </p:cNvCxnSpPr>
          <p:nvPr/>
        </p:nvCxnSpPr>
        <p:spPr>
          <a:xfrm rot="10800000" flipV="1">
            <a:off x="3130195" y="120843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Straight Connector 58"/>
          <p:cNvCxnSpPr>
            <a:stCxn id="52" idx="4"/>
          </p:cNvCxnSpPr>
          <p:nvPr/>
        </p:nvCxnSpPr>
        <p:spPr>
          <a:xfrm>
            <a:off x="5145521" y="113643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Shape 350"/>
          <p:cNvSpPr>
            <a:spLocks/>
          </p:cNvSpPr>
          <p:nvPr/>
        </p:nvSpPr>
        <p:spPr>
          <a:xfrm>
            <a:off x="6166688" y="1233972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61" name="Elbow Connector 60"/>
          <p:cNvCxnSpPr>
            <a:endCxn id="60" idx="0"/>
          </p:cNvCxnSpPr>
          <p:nvPr/>
        </p:nvCxnSpPr>
        <p:spPr>
          <a:xfrm>
            <a:off x="5151704" y="120926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Shape 350"/>
          <p:cNvSpPr>
            <a:spLocks/>
          </p:cNvSpPr>
          <p:nvPr/>
        </p:nvSpPr>
        <p:spPr>
          <a:xfrm>
            <a:off x="8997919" y="123527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63" name="Elbow Connector 62"/>
          <p:cNvCxnSpPr>
            <a:endCxn id="62" idx="0"/>
          </p:cNvCxnSpPr>
          <p:nvPr/>
        </p:nvCxnSpPr>
        <p:spPr>
          <a:xfrm rot="10800000" flipV="1">
            <a:off x="10203919" y="120843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Straight Connector 63"/>
          <p:cNvCxnSpPr>
            <a:stCxn id="55" idx="4"/>
          </p:cNvCxnSpPr>
          <p:nvPr/>
        </p:nvCxnSpPr>
        <p:spPr>
          <a:xfrm>
            <a:off x="12248403" y="113739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Shape 350"/>
          <p:cNvSpPr>
            <a:spLocks/>
          </p:cNvSpPr>
          <p:nvPr/>
        </p:nvSpPr>
        <p:spPr>
          <a:xfrm>
            <a:off x="13016357" y="12380680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66" name="Elbow Connector 65"/>
          <p:cNvCxnSpPr>
            <a:endCxn id="65" idx="0"/>
          </p:cNvCxnSpPr>
          <p:nvPr/>
        </p:nvCxnSpPr>
        <p:spPr>
          <a:xfrm>
            <a:off x="12248402" y="120843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Elbow Connector 20"/>
          <p:cNvCxnSpPr>
            <a:endCxn id="55" idx="0"/>
          </p:cNvCxnSpPr>
          <p:nvPr/>
        </p:nvCxnSpPr>
        <p:spPr>
          <a:xfrm>
            <a:off x="8731571" y="80962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7" name="Shape 350"/>
          <p:cNvSpPr>
            <a:spLocks/>
          </p:cNvSpPr>
          <p:nvPr/>
        </p:nvSpPr>
        <p:spPr>
          <a:xfrm>
            <a:off x="26297989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118" name="Shape 350"/>
          <p:cNvSpPr>
            <a:spLocks/>
          </p:cNvSpPr>
          <p:nvPr/>
        </p:nvSpPr>
        <p:spPr>
          <a:xfrm>
            <a:off x="22711939" y="910475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119" name="Elbow Connector 118"/>
          <p:cNvCxnSpPr>
            <a:stCxn id="117" idx="4"/>
            <a:endCxn id="118" idx="0"/>
          </p:cNvCxnSpPr>
          <p:nvPr/>
        </p:nvCxnSpPr>
        <p:spPr>
          <a:xfrm rot="5400000">
            <a:off x="24854332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0" name="Shape 350"/>
          <p:cNvSpPr>
            <a:spLocks/>
          </p:cNvSpPr>
          <p:nvPr/>
        </p:nvSpPr>
        <p:spPr>
          <a:xfrm>
            <a:off x="29814821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121" name="Shape 350"/>
          <p:cNvSpPr>
            <a:spLocks/>
          </p:cNvSpPr>
          <p:nvPr/>
        </p:nvSpPr>
        <p:spPr>
          <a:xfrm>
            <a:off x="20696613" y="12495386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122" name="Elbow Connector 121"/>
          <p:cNvCxnSpPr>
            <a:endCxn id="121" idx="0"/>
          </p:cNvCxnSpPr>
          <p:nvPr/>
        </p:nvCxnSpPr>
        <p:spPr>
          <a:xfrm rot="10800000" flipV="1">
            <a:off x="21902613" y="122367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3" name="Straight Connector 122"/>
          <p:cNvCxnSpPr>
            <a:stCxn id="118" idx="4"/>
          </p:cNvCxnSpPr>
          <p:nvPr/>
        </p:nvCxnSpPr>
        <p:spPr>
          <a:xfrm>
            <a:off x="23917939" y="115167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4" name="Shape 350"/>
          <p:cNvSpPr>
            <a:spLocks/>
          </p:cNvSpPr>
          <p:nvPr/>
        </p:nvSpPr>
        <p:spPr>
          <a:xfrm>
            <a:off x="24939106" y="1249212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125" name="Elbow Connector 124"/>
          <p:cNvCxnSpPr>
            <a:endCxn id="124" idx="0"/>
          </p:cNvCxnSpPr>
          <p:nvPr/>
        </p:nvCxnSpPr>
        <p:spPr>
          <a:xfrm>
            <a:off x="23924122" y="122450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6" name="Shape 350"/>
          <p:cNvSpPr>
            <a:spLocks/>
          </p:cNvSpPr>
          <p:nvPr/>
        </p:nvSpPr>
        <p:spPr>
          <a:xfrm>
            <a:off x="27770337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127" name="Elbow Connector 126"/>
          <p:cNvCxnSpPr>
            <a:endCxn id="126" idx="0"/>
          </p:cNvCxnSpPr>
          <p:nvPr/>
        </p:nvCxnSpPr>
        <p:spPr>
          <a:xfrm rot="10800000" flipV="1">
            <a:off x="28976337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8" name="Straight Connector 127"/>
          <p:cNvCxnSpPr>
            <a:stCxn id="120" idx="4"/>
          </p:cNvCxnSpPr>
          <p:nvPr/>
        </p:nvCxnSpPr>
        <p:spPr>
          <a:xfrm>
            <a:off x="31020821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9" name="Shape 350"/>
          <p:cNvSpPr>
            <a:spLocks/>
          </p:cNvSpPr>
          <p:nvPr/>
        </p:nvSpPr>
        <p:spPr>
          <a:xfrm>
            <a:off x="31788775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130" name="Elbow Connector 129"/>
          <p:cNvCxnSpPr>
            <a:endCxn id="129" idx="0"/>
          </p:cNvCxnSpPr>
          <p:nvPr/>
        </p:nvCxnSpPr>
        <p:spPr>
          <a:xfrm>
            <a:off x="31020820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1" name="Elbow Connector 130"/>
          <p:cNvCxnSpPr>
            <a:endCxn id="120" idx="0"/>
          </p:cNvCxnSpPr>
          <p:nvPr/>
        </p:nvCxnSpPr>
        <p:spPr>
          <a:xfrm>
            <a:off x="27503989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/>
          <p:nvPr/>
        </p:nvSpPr>
        <p:spPr>
          <a:xfrm>
            <a:off x="19382625" y="2728149"/>
            <a:ext cx="15825013" cy="15825013"/>
          </a:xfrm>
          <a:prstGeom prst="ellipse">
            <a:avLst/>
          </a:prstGeom>
          <a:solidFill>
            <a:srgbClr val="F0F0F0"/>
          </a:solidFill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76200" tIns="76200" rIns="76200" bIns="76200" anchor="ctr"/>
          <a:lstStyle/>
          <a:p>
            <a: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821" name="Shape 821"/>
          <p:cNvSpPr/>
          <p:nvPr/>
        </p:nvSpPr>
        <p:spPr>
          <a:xfrm>
            <a:off x="728689" y="2728149"/>
            <a:ext cx="15825013" cy="15825013"/>
          </a:xfrm>
          <a:prstGeom prst="ellipse">
            <a:avLst/>
          </a:prstGeom>
          <a:solidFill>
            <a:srgbClr val="F0F0F0"/>
          </a:solidFill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76200" tIns="76200" rIns="76200" bIns="76200" anchor="ctr"/>
          <a:lstStyle/>
          <a:p>
            <a: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822" name="Shape 82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065852" y="19273164"/>
            <a:ext cx="26991363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Now both Person objects can be changed independently.</a:t>
            </a:r>
          </a:p>
        </p:txBody>
      </p:sp>
      <p:sp>
        <p:nvSpPr>
          <p:cNvPr id="50" name="Shape 350"/>
          <p:cNvSpPr>
            <a:spLocks/>
          </p:cNvSpPr>
          <p:nvPr/>
        </p:nvSpPr>
        <p:spPr>
          <a:xfrm>
            <a:off x="7525571" y="482709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53" name="Shape 350"/>
          <p:cNvSpPr>
            <a:spLocks/>
          </p:cNvSpPr>
          <p:nvPr/>
        </p:nvSpPr>
        <p:spPr>
          <a:xfrm>
            <a:off x="3939521" y="895235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55" name="Elbow Connector 54"/>
          <p:cNvCxnSpPr>
            <a:stCxn id="50" idx="4"/>
            <a:endCxn id="53" idx="0"/>
          </p:cNvCxnSpPr>
          <p:nvPr/>
        </p:nvCxnSpPr>
        <p:spPr>
          <a:xfrm rot="5400000">
            <a:off x="6081914" y="63026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Shape 350"/>
          <p:cNvSpPr>
            <a:spLocks/>
          </p:cNvSpPr>
          <p:nvPr/>
        </p:nvSpPr>
        <p:spPr>
          <a:xfrm>
            <a:off x="11042403" y="896198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57" name="Shape 350"/>
          <p:cNvSpPr>
            <a:spLocks/>
          </p:cNvSpPr>
          <p:nvPr/>
        </p:nvSpPr>
        <p:spPr>
          <a:xfrm>
            <a:off x="1924195" y="1234298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58" name="Elbow Connector 57"/>
          <p:cNvCxnSpPr>
            <a:endCxn id="57" idx="0"/>
          </p:cNvCxnSpPr>
          <p:nvPr/>
        </p:nvCxnSpPr>
        <p:spPr>
          <a:xfrm rot="10800000" flipV="1">
            <a:off x="3130195" y="120843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Straight Connector 58"/>
          <p:cNvCxnSpPr>
            <a:stCxn id="53" idx="4"/>
          </p:cNvCxnSpPr>
          <p:nvPr/>
        </p:nvCxnSpPr>
        <p:spPr>
          <a:xfrm>
            <a:off x="5145521" y="113643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Shape 350"/>
          <p:cNvSpPr>
            <a:spLocks/>
          </p:cNvSpPr>
          <p:nvPr/>
        </p:nvSpPr>
        <p:spPr>
          <a:xfrm>
            <a:off x="6166688" y="1233972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61" name="Elbow Connector 60"/>
          <p:cNvCxnSpPr>
            <a:endCxn id="60" idx="0"/>
          </p:cNvCxnSpPr>
          <p:nvPr/>
        </p:nvCxnSpPr>
        <p:spPr>
          <a:xfrm>
            <a:off x="5151704" y="120926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Shape 350"/>
          <p:cNvSpPr>
            <a:spLocks/>
          </p:cNvSpPr>
          <p:nvPr/>
        </p:nvSpPr>
        <p:spPr>
          <a:xfrm>
            <a:off x="8997919" y="123527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63" name="Elbow Connector 62"/>
          <p:cNvCxnSpPr>
            <a:endCxn id="62" idx="0"/>
          </p:cNvCxnSpPr>
          <p:nvPr/>
        </p:nvCxnSpPr>
        <p:spPr>
          <a:xfrm rot="10800000" flipV="1">
            <a:off x="10203919" y="120843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Straight Connector 63"/>
          <p:cNvCxnSpPr>
            <a:stCxn id="56" idx="4"/>
          </p:cNvCxnSpPr>
          <p:nvPr/>
        </p:nvCxnSpPr>
        <p:spPr>
          <a:xfrm>
            <a:off x="12248403" y="113739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Shape 350"/>
          <p:cNvSpPr>
            <a:spLocks/>
          </p:cNvSpPr>
          <p:nvPr/>
        </p:nvSpPr>
        <p:spPr>
          <a:xfrm>
            <a:off x="13016357" y="12380680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66" name="Elbow Connector 65"/>
          <p:cNvCxnSpPr>
            <a:endCxn id="65" idx="0"/>
          </p:cNvCxnSpPr>
          <p:nvPr/>
        </p:nvCxnSpPr>
        <p:spPr>
          <a:xfrm>
            <a:off x="12248402" y="120843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Elbow Connector 66"/>
          <p:cNvCxnSpPr>
            <a:endCxn id="56" idx="0"/>
          </p:cNvCxnSpPr>
          <p:nvPr/>
        </p:nvCxnSpPr>
        <p:spPr>
          <a:xfrm>
            <a:off x="8731571" y="80962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Shape 350"/>
          <p:cNvSpPr>
            <a:spLocks/>
          </p:cNvSpPr>
          <p:nvPr/>
        </p:nvSpPr>
        <p:spPr>
          <a:xfrm>
            <a:off x="26297985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69" name="Shape 350"/>
          <p:cNvSpPr>
            <a:spLocks/>
          </p:cNvSpPr>
          <p:nvPr/>
        </p:nvSpPr>
        <p:spPr>
          <a:xfrm>
            <a:off x="22711935" y="910475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70" name="Elbow Connector 69"/>
          <p:cNvCxnSpPr>
            <a:stCxn id="68" idx="4"/>
            <a:endCxn id="69" idx="0"/>
          </p:cNvCxnSpPr>
          <p:nvPr/>
        </p:nvCxnSpPr>
        <p:spPr>
          <a:xfrm rot="5400000">
            <a:off x="24854328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Shape 350"/>
          <p:cNvSpPr>
            <a:spLocks/>
          </p:cNvSpPr>
          <p:nvPr/>
        </p:nvSpPr>
        <p:spPr>
          <a:xfrm>
            <a:off x="29814817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72" name="Shape 350"/>
          <p:cNvSpPr>
            <a:spLocks/>
          </p:cNvSpPr>
          <p:nvPr/>
        </p:nvSpPr>
        <p:spPr>
          <a:xfrm>
            <a:off x="20696609" y="12495386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73" name="Elbow Connector 72"/>
          <p:cNvCxnSpPr>
            <a:endCxn id="72" idx="0"/>
          </p:cNvCxnSpPr>
          <p:nvPr/>
        </p:nvCxnSpPr>
        <p:spPr>
          <a:xfrm rot="10800000" flipV="1">
            <a:off x="21902609" y="122367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Straight Connector 73"/>
          <p:cNvCxnSpPr>
            <a:stCxn id="69" idx="4"/>
          </p:cNvCxnSpPr>
          <p:nvPr/>
        </p:nvCxnSpPr>
        <p:spPr>
          <a:xfrm>
            <a:off x="23917935" y="115167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Shape 350"/>
          <p:cNvSpPr>
            <a:spLocks/>
          </p:cNvSpPr>
          <p:nvPr/>
        </p:nvSpPr>
        <p:spPr>
          <a:xfrm>
            <a:off x="24939102" y="1249212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76" name="Elbow Connector 75"/>
          <p:cNvCxnSpPr>
            <a:endCxn id="75" idx="0"/>
          </p:cNvCxnSpPr>
          <p:nvPr/>
        </p:nvCxnSpPr>
        <p:spPr>
          <a:xfrm>
            <a:off x="23924118" y="122450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7" name="Shape 350"/>
          <p:cNvSpPr>
            <a:spLocks/>
          </p:cNvSpPr>
          <p:nvPr/>
        </p:nvSpPr>
        <p:spPr>
          <a:xfrm>
            <a:off x="27770333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78" name="Elbow Connector 77"/>
          <p:cNvCxnSpPr>
            <a:endCxn id="77" idx="0"/>
          </p:cNvCxnSpPr>
          <p:nvPr/>
        </p:nvCxnSpPr>
        <p:spPr>
          <a:xfrm rot="10800000" flipV="1">
            <a:off x="28976333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Straight Connector 78"/>
          <p:cNvCxnSpPr>
            <a:stCxn id="71" idx="4"/>
          </p:cNvCxnSpPr>
          <p:nvPr/>
        </p:nvCxnSpPr>
        <p:spPr>
          <a:xfrm>
            <a:off x="31020817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0" name="Shape 350"/>
          <p:cNvSpPr>
            <a:spLocks/>
          </p:cNvSpPr>
          <p:nvPr/>
        </p:nvSpPr>
        <p:spPr>
          <a:xfrm>
            <a:off x="31788771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81" name="Elbow Connector 80"/>
          <p:cNvCxnSpPr>
            <a:endCxn id="80" idx="0"/>
          </p:cNvCxnSpPr>
          <p:nvPr/>
        </p:nvCxnSpPr>
        <p:spPr>
          <a:xfrm>
            <a:off x="31020816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Elbow Connector 81"/>
          <p:cNvCxnSpPr>
            <a:endCxn id="71" idx="0"/>
          </p:cNvCxnSpPr>
          <p:nvPr/>
        </p:nvCxnSpPr>
        <p:spPr>
          <a:xfrm>
            <a:off x="27503985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20"/>
          <p:cNvSpPr/>
          <p:nvPr/>
        </p:nvSpPr>
        <p:spPr>
          <a:xfrm>
            <a:off x="19382625" y="2728149"/>
            <a:ext cx="15825013" cy="15825013"/>
          </a:xfrm>
          <a:prstGeom prst="ellipse">
            <a:avLst/>
          </a:prstGeom>
          <a:solidFill>
            <a:srgbClr val="F0F0F0"/>
          </a:solidFill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76200" tIns="76200" rIns="76200" bIns="76200" anchor="ctr"/>
          <a:lstStyle/>
          <a:p>
            <a: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83" name="Shape 821"/>
          <p:cNvSpPr/>
          <p:nvPr/>
        </p:nvSpPr>
        <p:spPr>
          <a:xfrm>
            <a:off x="728689" y="2728149"/>
            <a:ext cx="15825013" cy="15825013"/>
          </a:xfrm>
          <a:prstGeom prst="ellipse">
            <a:avLst/>
          </a:prstGeom>
          <a:solidFill>
            <a:srgbClr val="F0F0F0"/>
          </a:solidFill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76200" tIns="76200" rIns="76200" bIns="76200" anchor="ctr"/>
          <a:lstStyle/>
          <a:p>
            <a: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872" name="Shape 87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8819375"/>
            <a:ext cx="36575999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 change in one of the Address objects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would not be reflected in the other Person’s Address.</a:t>
            </a:r>
          </a:p>
        </p:txBody>
      </p:sp>
      <p:sp>
        <p:nvSpPr>
          <p:cNvPr id="50" name="Shape 350"/>
          <p:cNvSpPr>
            <a:spLocks/>
          </p:cNvSpPr>
          <p:nvPr/>
        </p:nvSpPr>
        <p:spPr>
          <a:xfrm>
            <a:off x="7525571" y="482709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54" name="Shape 350"/>
          <p:cNvSpPr>
            <a:spLocks/>
          </p:cNvSpPr>
          <p:nvPr/>
        </p:nvSpPr>
        <p:spPr>
          <a:xfrm>
            <a:off x="3939521" y="895235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55" name="Elbow Connector 54"/>
          <p:cNvCxnSpPr>
            <a:stCxn id="50" idx="4"/>
            <a:endCxn id="54" idx="0"/>
          </p:cNvCxnSpPr>
          <p:nvPr/>
        </p:nvCxnSpPr>
        <p:spPr>
          <a:xfrm rot="5400000">
            <a:off x="6081914" y="63026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Shape 350"/>
          <p:cNvSpPr>
            <a:spLocks/>
          </p:cNvSpPr>
          <p:nvPr/>
        </p:nvSpPr>
        <p:spPr>
          <a:xfrm>
            <a:off x="11042403" y="896198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57" name="Shape 350"/>
          <p:cNvSpPr>
            <a:spLocks/>
          </p:cNvSpPr>
          <p:nvPr/>
        </p:nvSpPr>
        <p:spPr>
          <a:xfrm>
            <a:off x="1924195" y="1234298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58" name="Elbow Connector 57"/>
          <p:cNvCxnSpPr>
            <a:endCxn id="57" idx="0"/>
          </p:cNvCxnSpPr>
          <p:nvPr/>
        </p:nvCxnSpPr>
        <p:spPr>
          <a:xfrm rot="10800000" flipV="1">
            <a:off x="3130195" y="120843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Straight Connector 58"/>
          <p:cNvCxnSpPr>
            <a:stCxn id="54" idx="4"/>
          </p:cNvCxnSpPr>
          <p:nvPr/>
        </p:nvCxnSpPr>
        <p:spPr>
          <a:xfrm>
            <a:off x="5145521" y="113643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Shape 350"/>
          <p:cNvSpPr>
            <a:spLocks/>
          </p:cNvSpPr>
          <p:nvPr/>
        </p:nvSpPr>
        <p:spPr>
          <a:xfrm>
            <a:off x="6166688" y="12339725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61" name="Elbow Connector 60"/>
          <p:cNvCxnSpPr>
            <a:endCxn id="60" idx="0"/>
          </p:cNvCxnSpPr>
          <p:nvPr/>
        </p:nvCxnSpPr>
        <p:spPr>
          <a:xfrm>
            <a:off x="5151704" y="120926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Shape 350"/>
          <p:cNvSpPr>
            <a:spLocks/>
          </p:cNvSpPr>
          <p:nvPr/>
        </p:nvSpPr>
        <p:spPr>
          <a:xfrm>
            <a:off x="8997919" y="123527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63" name="Elbow Connector 62"/>
          <p:cNvCxnSpPr>
            <a:endCxn id="62" idx="0"/>
          </p:cNvCxnSpPr>
          <p:nvPr/>
        </p:nvCxnSpPr>
        <p:spPr>
          <a:xfrm rot="10800000" flipV="1">
            <a:off x="10203919" y="120843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Straight Connector 63"/>
          <p:cNvCxnSpPr>
            <a:stCxn id="56" idx="4"/>
          </p:cNvCxnSpPr>
          <p:nvPr/>
        </p:nvCxnSpPr>
        <p:spPr>
          <a:xfrm>
            <a:off x="12248403" y="113739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Shape 350"/>
          <p:cNvSpPr>
            <a:spLocks/>
          </p:cNvSpPr>
          <p:nvPr/>
        </p:nvSpPr>
        <p:spPr>
          <a:xfrm>
            <a:off x="13016357" y="12380680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66" name="Elbow Connector 65"/>
          <p:cNvCxnSpPr>
            <a:endCxn id="65" idx="0"/>
          </p:cNvCxnSpPr>
          <p:nvPr/>
        </p:nvCxnSpPr>
        <p:spPr>
          <a:xfrm>
            <a:off x="12248402" y="120843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Elbow Connector 66"/>
          <p:cNvCxnSpPr>
            <a:endCxn id="56" idx="0"/>
          </p:cNvCxnSpPr>
          <p:nvPr/>
        </p:nvCxnSpPr>
        <p:spPr>
          <a:xfrm>
            <a:off x="8731571" y="80962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Shape 350"/>
          <p:cNvSpPr>
            <a:spLocks/>
          </p:cNvSpPr>
          <p:nvPr/>
        </p:nvSpPr>
        <p:spPr>
          <a:xfrm>
            <a:off x="26297985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69" name="Shape 350"/>
          <p:cNvSpPr>
            <a:spLocks/>
          </p:cNvSpPr>
          <p:nvPr/>
        </p:nvSpPr>
        <p:spPr>
          <a:xfrm>
            <a:off x="22711935" y="910475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70" name="Elbow Connector 69"/>
          <p:cNvCxnSpPr>
            <a:stCxn id="68" idx="4"/>
            <a:endCxn id="69" idx="0"/>
          </p:cNvCxnSpPr>
          <p:nvPr/>
        </p:nvCxnSpPr>
        <p:spPr>
          <a:xfrm rot="5400000">
            <a:off x="24854328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Shape 350"/>
          <p:cNvSpPr>
            <a:spLocks/>
          </p:cNvSpPr>
          <p:nvPr/>
        </p:nvSpPr>
        <p:spPr>
          <a:xfrm>
            <a:off x="29814817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72" name="Shape 350"/>
          <p:cNvSpPr>
            <a:spLocks/>
          </p:cNvSpPr>
          <p:nvPr/>
        </p:nvSpPr>
        <p:spPr>
          <a:xfrm>
            <a:off x="20696609" y="12495386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73" name="Elbow Connector 72"/>
          <p:cNvCxnSpPr>
            <a:endCxn id="72" idx="0"/>
          </p:cNvCxnSpPr>
          <p:nvPr/>
        </p:nvCxnSpPr>
        <p:spPr>
          <a:xfrm rot="10800000" flipV="1">
            <a:off x="21902609" y="12236758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Straight Connector 73"/>
          <p:cNvCxnSpPr>
            <a:stCxn id="69" idx="4"/>
          </p:cNvCxnSpPr>
          <p:nvPr/>
        </p:nvCxnSpPr>
        <p:spPr>
          <a:xfrm>
            <a:off x="23917935" y="11516755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Shape 350"/>
          <p:cNvSpPr>
            <a:spLocks/>
          </p:cNvSpPr>
          <p:nvPr/>
        </p:nvSpPr>
        <p:spPr>
          <a:xfrm>
            <a:off x="24939102" y="12492125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76" name="Elbow Connector 75"/>
          <p:cNvCxnSpPr>
            <a:endCxn id="75" idx="0"/>
          </p:cNvCxnSpPr>
          <p:nvPr/>
        </p:nvCxnSpPr>
        <p:spPr>
          <a:xfrm>
            <a:off x="23924118" y="12245041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7" name="Shape 350"/>
          <p:cNvSpPr>
            <a:spLocks/>
          </p:cNvSpPr>
          <p:nvPr/>
        </p:nvSpPr>
        <p:spPr>
          <a:xfrm>
            <a:off x="27770333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78" name="Elbow Connector 77"/>
          <p:cNvCxnSpPr>
            <a:endCxn id="77" idx="0"/>
          </p:cNvCxnSpPr>
          <p:nvPr/>
        </p:nvCxnSpPr>
        <p:spPr>
          <a:xfrm rot="10800000" flipV="1">
            <a:off x="28976333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Straight Connector 78"/>
          <p:cNvCxnSpPr>
            <a:stCxn id="71" idx="4"/>
          </p:cNvCxnSpPr>
          <p:nvPr/>
        </p:nvCxnSpPr>
        <p:spPr>
          <a:xfrm>
            <a:off x="31020817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0" name="Shape 350"/>
          <p:cNvSpPr>
            <a:spLocks/>
          </p:cNvSpPr>
          <p:nvPr/>
        </p:nvSpPr>
        <p:spPr>
          <a:xfrm>
            <a:off x="31788771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81" name="Elbow Connector 80"/>
          <p:cNvCxnSpPr>
            <a:endCxn id="80" idx="0"/>
          </p:cNvCxnSpPr>
          <p:nvPr/>
        </p:nvCxnSpPr>
        <p:spPr>
          <a:xfrm>
            <a:off x="31020816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Elbow Connector 81"/>
          <p:cNvCxnSpPr>
            <a:endCxn id="71" idx="0"/>
          </p:cNvCxnSpPr>
          <p:nvPr/>
        </p:nvCxnSpPr>
        <p:spPr>
          <a:xfrm>
            <a:off x="27503985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49549" cy="1828801"/>
          </a:xfrm>
          <a:prstGeom prst="rect">
            <a:avLst/>
          </a:prstGeom>
        </p:spPr>
        <p:txBody>
          <a:bodyPr/>
          <a:lstStyle/>
          <a:p>
            <a:r>
              <a:t>What is a Copy in Java?</a:t>
            </a:r>
          </a:p>
        </p:txBody>
      </p:sp>
      <p:grpSp>
        <p:nvGrpSpPr>
          <p:cNvPr id="274" name="Group 274"/>
          <p:cNvGrpSpPr/>
          <p:nvPr/>
        </p:nvGrpSpPr>
        <p:grpSpPr>
          <a:xfrm rot="20760000">
            <a:off x="11007296" y="4846156"/>
            <a:ext cx="14320031" cy="5784403"/>
            <a:chOff x="0" y="0"/>
            <a:chExt cx="14320029" cy="5784401"/>
          </a:xfrm>
        </p:grpSpPr>
        <p:sp>
          <p:nvSpPr>
            <p:cNvPr id="273" name="Shape 273"/>
            <p:cNvSpPr/>
            <p:nvPr/>
          </p:nvSpPr>
          <p:spPr>
            <a:xfrm>
              <a:off x="254000" y="254000"/>
              <a:ext cx="13812030" cy="5276402"/>
            </a:xfrm>
            <a:prstGeom prst="roundRect">
              <a:avLst>
                <a:gd name="adj" fmla="val 11913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defRPr sz="32500" spc="2924">
                  <a:solidFill>
                    <a:srgbClr val="D71E0A"/>
                  </a:solidFill>
                  <a:latin typeface="Capture it"/>
                  <a:ea typeface="Capture it"/>
                  <a:cs typeface="Capture it"/>
                  <a:sym typeface="Capture it"/>
                </a:defRPr>
              </a:lvl1pPr>
            </a:lstStyle>
            <a:p>
              <a:r>
                <a:t>COPY</a:t>
              </a:r>
            </a:p>
          </p:txBody>
        </p:sp>
        <p:pic>
          <p:nvPicPr>
            <p:cNvPr id="272" name="Picture 271"/>
            <p:cNvPicPr>
              <a:picLocks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4320030" cy="5784402"/>
            </a:xfrm>
            <a:prstGeom prst="rect">
              <a:avLst/>
            </a:prstGeom>
            <a:effectLst/>
          </p:spPr>
        </p:pic>
      </p:grpSp>
      <p:sp>
        <p:nvSpPr>
          <p:cNvPr id="2" name="TextBox 1"/>
          <p:cNvSpPr txBox="1"/>
          <p:nvPr/>
        </p:nvSpPr>
        <p:spPr>
          <a:xfrm>
            <a:off x="0" y="15675114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let’s start with the simplest question – What actually is a “copy” in Java?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Shape 920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578729" cy="1828801"/>
          </a:xfrm>
          <a:prstGeom prst="rect">
            <a:avLst/>
          </a:prstGeom>
        </p:spPr>
        <p:txBody>
          <a:bodyPr/>
          <a:lstStyle/>
          <a:p>
            <a:r>
              <a:t>A Mixed Approach</a:t>
            </a:r>
          </a:p>
        </p:txBody>
      </p:sp>
      <p:sp>
        <p:nvSpPr>
          <p:cNvPr id="921" name="Shape 921"/>
          <p:cNvSpPr/>
          <p:nvPr/>
        </p:nvSpPr>
        <p:spPr>
          <a:xfrm>
            <a:off x="39254430" y="-483276"/>
            <a:ext cx="1" cy="537882"/>
          </a:xfrm>
          <a:prstGeom prst="line">
            <a:avLst/>
          </a:prstGeom>
          <a:ln w="50800">
            <a:solidFill>
              <a:srgbClr val="424242"/>
            </a:solidFill>
            <a:miter lim="400000"/>
            <a:tailEnd type="triangle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98157" y="16402520"/>
            <a:ext cx="3515706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b="1" dirty="0"/>
              <a:t>Finally, a combination of a Shallow and a Deep Copy is also possible. </a:t>
            </a:r>
          </a:p>
          <a:p>
            <a:r>
              <a:rPr lang="en-GB" b="1" dirty="0"/>
              <a:t>Fields that need to be changed will be deep copies.</a:t>
            </a:r>
          </a:p>
        </p:txBody>
      </p:sp>
      <p:sp>
        <p:nvSpPr>
          <p:cNvPr id="41" name="Shape 350"/>
          <p:cNvSpPr>
            <a:spLocks/>
          </p:cNvSpPr>
          <p:nvPr/>
        </p:nvSpPr>
        <p:spPr>
          <a:xfrm>
            <a:off x="14274718" y="49141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42" name="Shape 350"/>
          <p:cNvSpPr>
            <a:spLocks/>
          </p:cNvSpPr>
          <p:nvPr/>
        </p:nvSpPr>
        <p:spPr>
          <a:xfrm>
            <a:off x="10688668" y="908298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46" name="Elbow Connector 45"/>
          <p:cNvCxnSpPr>
            <a:endCxn id="42" idx="0"/>
          </p:cNvCxnSpPr>
          <p:nvPr/>
        </p:nvCxnSpPr>
        <p:spPr>
          <a:xfrm rot="5400000">
            <a:off x="12831061" y="6433327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7" name="Shape 350"/>
          <p:cNvSpPr>
            <a:spLocks/>
          </p:cNvSpPr>
          <p:nvPr/>
        </p:nvSpPr>
        <p:spPr>
          <a:xfrm>
            <a:off x="17791550" y="909261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48" name="Shape 350"/>
          <p:cNvSpPr>
            <a:spLocks/>
          </p:cNvSpPr>
          <p:nvPr/>
        </p:nvSpPr>
        <p:spPr>
          <a:xfrm>
            <a:off x="8673342" y="1243007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49" name="Elbow Connector 48"/>
          <p:cNvCxnSpPr/>
          <p:nvPr/>
        </p:nvCxnSpPr>
        <p:spPr>
          <a:xfrm rot="10800000" flipV="1">
            <a:off x="9879342" y="12214987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>
            <a:stCxn id="42" idx="4"/>
          </p:cNvCxnSpPr>
          <p:nvPr/>
        </p:nvCxnSpPr>
        <p:spPr>
          <a:xfrm>
            <a:off x="11894668" y="11494984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Shape 350"/>
          <p:cNvSpPr>
            <a:spLocks/>
          </p:cNvSpPr>
          <p:nvPr/>
        </p:nvSpPr>
        <p:spPr>
          <a:xfrm>
            <a:off x="12915835" y="1247035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52" name="Elbow Connector 51"/>
          <p:cNvCxnSpPr>
            <a:endCxn id="51" idx="0"/>
          </p:cNvCxnSpPr>
          <p:nvPr/>
        </p:nvCxnSpPr>
        <p:spPr>
          <a:xfrm>
            <a:off x="11900851" y="12223270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3" name="Shape 350"/>
          <p:cNvSpPr>
            <a:spLocks/>
          </p:cNvSpPr>
          <p:nvPr/>
        </p:nvSpPr>
        <p:spPr>
          <a:xfrm>
            <a:off x="15747066" y="1248340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54" name="Elbow Connector 53"/>
          <p:cNvCxnSpPr>
            <a:endCxn id="53" idx="0"/>
          </p:cNvCxnSpPr>
          <p:nvPr/>
        </p:nvCxnSpPr>
        <p:spPr>
          <a:xfrm rot="10800000" flipV="1">
            <a:off x="16953066" y="12214986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>
            <a:stCxn id="47" idx="4"/>
          </p:cNvCxnSpPr>
          <p:nvPr/>
        </p:nvCxnSpPr>
        <p:spPr>
          <a:xfrm>
            <a:off x="18997550" y="11504611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Shape 350"/>
          <p:cNvSpPr>
            <a:spLocks/>
          </p:cNvSpPr>
          <p:nvPr/>
        </p:nvSpPr>
        <p:spPr>
          <a:xfrm>
            <a:off x="19765504" y="12511309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57" name="Elbow Connector 56"/>
          <p:cNvCxnSpPr>
            <a:endCxn id="56" idx="0"/>
          </p:cNvCxnSpPr>
          <p:nvPr/>
        </p:nvCxnSpPr>
        <p:spPr>
          <a:xfrm>
            <a:off x="18997549" y="12214986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8" name="Elbow Connector 57"/>
          <p:cNvCxnSpPr>
            <a:endCxn id="47" idx="0"/>
          </p:cNvCxnSpPr>
          <p:nvPr/>
        </p:nvCxnSpPr>
        <p:spPr>
          <a:xfrm>
            <a:off x="15480718" y="8226879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9" name="Shape 350"/>
          <p:cNvSpPr>
            <a:spLocks/>
          </p:cNvSpPr>
          <p:nvPr/>
        </p:nvSpPr>
        <p:spPr>
          <a:xfrm>
            <a:off x="21551812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cxnSp>
        <p:nvCxnSpPr>
          <p:cNvPr id="61" name="Elbow Connector 60"/>
          <p:cNvCxnSpPr>
            <a:stCxn id="59" idx="4"/>
          </p:cNvCxnSpPr>
          <p:nvPr/>
        </p:nvCxnSpPr>
        <p:spPr>
          <a:xfrm rot="5400000">
            <a:off x="20108155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Shape 350"/>
          <p:cNvSpPr>
            <a:spLocks/>
          </p:cNvSpPr>
          <p:nvPr/>
        </p:nvSpPr>
        <p:spPr>
          <a:xfrm>
            <a:off x="25068644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68" name="Shape 350"/>
          <p:cNvSpPr>
            <a:spLocks/>
          </p:cNvSpPr>
          <p:nvPr/>
        </p:nvSpPr>
        <p:spPr>
          <a:xfrm>
            <a:off x="23024160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69" name="Elbow Connector 68"/>
          <p:cNvCxnSpPr>
            <a:endCxn id="68" idx="0"/>
          </p:cNvCxnSpPr>
          <p:nvPr/>
        </p:nvCxnSpPr>
        <p:spPr>
          <a:xfrm rot="10800000" flipV="1">
            <a:off x="24230160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Straight Connector 69"/>
          <p:cNvCxnSpPr>
            <a:stCxn id="62" idx="4"/>
          </p:cNvCxnSpPr>
          <p:nvPr/>
        </p:nvCxnSpPr>
        <p:spPr>
          <a:xfrm>
            <a:off x="26274644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1" name="Shape 350"/>
          <p:cNvSpPr>
            <a:spLocks/>
          </p:cNvSpPr>
          <p:nvPr/>
        </p:nvSpPr>
        <p:spPr>
          <a:xfrm>
            <a:off x="27042598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72" name="Elbow Connector 71"/>
          <p:cNvCxnSpPr>
            <a:endCxn id="71" idx="0"/>
          </p:cNvCxnSpPr>
          <p:nvPr/>
        </p:nvCxnSpPr>
        <p:spPr>
          <a:xfrm>
            <a:off x="26274643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3" name="Elbow Connector 72"/>
          <p:cNvCxnSpPr>
            <a:endCxn id="62" idx="0"/>
          </p:cNvCxnSpPr>
          <p:nvPr/>
        </p:nvCxnSpPr>
        <p:spPr>
          <a:xfrm>
            <a:off x="22757812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578729" cy="1828801"/>
          </a:xfrm>
          <a:prstGeom prst="rect">
            <a:avLst/>
          </a:prstGeom>
        </p:spPr>
        <p:txBody>
          <a:bodyPr/>
          <a:lstStyle/>
          <a:p>
            <a:r>
              <a:t>A Mixed Approach</a:t>
            </a:r>
          </a:p>
        </p:txBody>
      </p:sp>
      <p:sp>
        <p:nvSpPr>
          <p:cNvPr id="962" name="Shape 962"/>
          <p:cNvSpPr/>
          <p:nvPr/>
        </p:nvSpPr>
        <p:spPr>
          <a:xfrm>
            <a:off x="39254430" y="-483276"/>
            <a:ext cx="1" cy="537882"/>
          </a:xfrm>
          <a:prstGeom prst="line">
            <a:avLst/>
          </a:prstGeom>
          <a:ln w="50800">
            <a:solidFill>
              <a:srgbClr val="424242"/>
            </a:solidFill>
            <a:miter lim="400000"/>
            <a:tailEnd type="triangle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1661556" y="17741897"/>
            <a:ext cx="13774604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All other fields will be shared.</a:t>
            </a:r>
          </a:p>
        </p:txBody>
      </p:sp>
      <p:sp>
        <p:nvSpPr>
          <p:cNvPr id="42" name="Shape 350"/>
          <p:cNvSpPr>
            <a:spLocks/>
          </p:cNvSpPr>
          <p:nvPr/>
        </p:nvSpPr>
        <p:spPr>
          <a:xfrm>
            <a:off x="14274718" y="49141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44" name="Shape 350"/>
          <p:cNvSpPr>
            <a:spLocks/>
          </p:cNvSpPr>
          <p:nvPr/>
        </p:nvSpPr>
        <p:spPr>
          <a:xfrm>
            <a:off x="10688668" y="908298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45" name="Elbow Connector 44"/>
          <p:cNvCxnSpPr>
            <a:endCxn id="44" idx="0"/>
          </p:cNvCxnSpPr>
          <p:nvPr/>
        </p:nvCxnSpPr>
        <p:spPr>
          <a:xfrm rot="5400000">
            <a:off x="12831061" y="6433327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6" name="Shape 350"/>
          <p:cNvSpPr>
            <a:spLocks/>
          </p:cNvSpPr>
          <p:nvPr/>
        </p:nvSpPr>
        <p:spPr>
          <a:xfrm>
            <a:off x="17791550" y="909261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47" name="Shape 350"/>
          <p:cNvSpPr>
            <a:spLocks/>
          </p:cNvSpPr>
          <p:nvPr/>
        </p:nvSpPr>
        <p:spPr>
          <a:xfrm>
            <a:off x="8673342" y="1243007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48" name="Elbow Connector 47"/>
          <p:cNvCxnSpPr/>
          <p:nvPr/>
        </p:nvCxnSpPr>
        <p:spPr>
          <a:xfrm rot="10800000" flipV="1">
            <a:off x="9879342" y="12214987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44" idx="4"/>
          </p:cNvCxnSpPr>
          <p:nvPr/>
        </p:nvCxnSpPr>
        <p:spPr>
          <a:xfrm>
            <a:off x="11894668" y="11494984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Shape 350"/>
          <p:cNvSpPr>
            <a:spLocks/>
          </p:cNvSpPr>
          <p:nvPr/>
        </p:nvSpPr>
        <p:spPr>
          <a:xfrm>
            <a:off x="12915835" y="1247035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51" name="Elbow Connector 50"/>
          <p:cNvCxnSpPr>
            <a:endCxn id="50" idx="0"/>
          </p:cNvCxnSpPr>
          <p:nvPr/>
        </p:nvCxnSpPr>
        <p:spPr>
          <a:xfrm>
            <a:off x="11900851" y="12223270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Shape 350"/>
          <p:cNvSpPr>
            <a:spLocks/>
          </p:cNvSpPr>
          <p:nvPr/>
        </p:nvSpPr>
        <p:spPr>
          <a:xfrm>
            <a:off x="15747066" y="1248340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53" name="Elbow Connector 52"/>
          <p:cNvCxnSpPr>
            <a:endCxn id="52" idx="0"/>
          </p:cNvCxnSpPr>
          <p:nvPr/>
        </p:nvCxnSpPr>
        <p:spPr>
          <a:xfrm rot="10800000" flipV="1">
            <a:off x="16953066" y="12214986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>
            <a:stCxn id="46" idx="4"/>
          </p:cNvCxnSpPr>
          <p:nvPr/>
        </p:nvCxnSpPr>
        <p:spPr>
          <a:xfrm>
            <a:off x="18997550" y="11504611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Shape 350"/>
          <p:cNvSpPr>
            <a:spLocks/>
          </p:cNvSpPr>
          <p:nvPr/>
        </p:nvSpPr>
        <p:spPr>
          <a:xfrm>
            <a:off x="19765504" y="12511309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56" name="Elbow Connector 55"/>
          <p:cNvCxnSpPr>
            <a:endCxn id="55" idx="0"/>
          </p:cNvCxnSpPr>
          <p:nvPr/>
        </p:nvCxnSpPr>
        <p:spPr>
          <a:xfrm>
            <a:off x="18997549" y="12214986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Elbow Connector 56"/>
          <p:cNvCxnSpPr>
            <a:endCxn id="46" idx="0"/>
          </p:cNvCxnSpPr>
          <p:nvPr/>
        </p:nvCxnSpPr>
        <p:spPr>
          <a:xfrm>
            <a:off x="15480718" y="8226879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Shape 350"/>
          <p:cNvSpPr>
            <a:spLocks/>
          </p:cNvSpPr>
          <p:nvPr/>
        </p:nvSpPr>
        <p:spPr>
          <a:xfrm>
            <a:off x="21551812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cxnSp>
        <p:nvCxnSpPr>
          <p:cNvPr id="59" name="Elbow Connector 58"/>
          <p:cNvCxnSpPr>
            <a:stCxn id="58" idx="4"/>
          </p:cNvCxnSpPr>
          <p:nvPr/>
        </p:nvCxnSpPr>
        <p:spPr>
          <a:xfrm rot="5400000">
            <a:off x="20108155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Shape 350"/>
          <p:cNvSpPr>
            <a:spLocks/>
          </p:cNvSpPr>
          <p:nvPr/>
        </p:nvSpPr>
        <p:spPr>
          <a:xfrm>
            <a:off x="25068644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61" name="Shape 350"/>
          <p:cNvSpPr>
            <a:spLocks/>
          </p:cNvSpPr>
          <p:nvPr/>
        </p:nvSpPr>
        <p:spPr>
          <a:xfrm>
            <a:off x="23024160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62" name="Elbow Connector 61"/>
          <p:cNvCxnSpPr>
            <a:endCxn id="61" idx="0"/>
          </p:cNvCxnSpPr>
          <p:nvPr/>
        </p:nvCxnSpPr>
        <p:spPr>
          <a:xfrm rot="10800000" flipV="1">
            <a:off x="24230160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Straight Connector 62"/>
          <p:cNvCxnSpPr>
            <a:stCxn id="60" idx="4"/>
          </p:cNvCxnSpPr>
          <p:nvPr/>
        </p:nvCxnSpPr>
        <p:spPr>
          <a:xfrm>
            <a:off x="26274644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Shape 350"/>
          <p:cNvSpPr>
            <a:spLocks/>
          </p:cNvSpPr>
          <p:nvPr/>
        </p:nvSpPr>
        <p:spPr>
          <a:xfrm>
            <a:off x="27042598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65" name="Elbow Connector 64"/>
          <p:cNvCxnSpPr>
            <a:endCxn id="64" idx="0"/>
          </p:cNvCxnSpPr>
          <p:nvPr/>
        </p:nvCxnSpPr>
        <p:spPr>
          <a:xfrm>
            <a:off x="26274643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Elbow Connector 65"/>
          <p:cNvCxnSpPr>
            <a:endCxn id="60" idx="0"/>
          </p:cNvCxnSpPr>
          <p:nvPr/>
        </p:nvCxnSpPr>
        <p:spPr>
          <a:xfrm>
            <a:off x="22757812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Shape 1002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0578729" cy="1828801"/>
          </a:xfrm>
          <a:prstGeom prst="rect">
            <a:avLst/>
          </a:prstGeom>
        </p:spPr>
        <p:txBody>
          <a:bodyPr/>
          <a:lstStyle/>
          <a:p>
            <a:r>
              <a:t>A Mixed Approach</a:t>
            </a:r>
          </a:p>
        </p:txBody>
      </p:sp>
      <p:sp>
        <p:nvSpPr>
          <p:cNvPr id="1003" name="Shape 1003"/>
          <p:cNvSpPr/>
          <p:nvPr/>
        </p:nvSpPr>
        <p:spPr>
          <a:xfrm>
            <a:off x="39254430" y="-483276"/>
            <a:ext cx="1" cy="537882"/>
          </a:xfrm>
          <a:prstGeom prst="line">
            <a:avLst/>
          </a:prstGeom>
          <a:ln w="50800">
            <a:solidFill>
              <a:srgbClr val="424242"/>
            </a:solidFill>
            <a:miter lim="400000"/>
            <a:tailEnd type="triangle"/>
          </a:ln>
        </p:spPr>
        <p:txBody>
          <a:bodyPr lIns="76200" tIns="76200" rIns="76200" bIns="76200" anchor="ctr"/>
          <a:lstStyle/>
          <a:p>
            <a:pPr>
              <a:defRPr sz="5200"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416478" y="16437114"/>
            <a:ext cx="32359821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Okay, I think we’ve had enough of the circles - let’s just see the code!</a:t>
            </a:r>
          </a:p>
        </p:txBody>
      </p:sp>
      <p:sp>
        <p:nvSpPr>
          <p:cNvPr id="42" name="Shape 350"/>
          <p:cNvSpPr>
            <a:spLocks/>
          </p:cNvSpPr>
          <p:nvPr/>
        </p:nvSpPr>
        <p:spPr>
          <a:xfrm>
            <a:off x="14274718" y="4914177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sp>
        <p:nvSpPr>
          <p:cNvPr id="44" name="Shape 350"/>
          <p:cNvSpPr>
            <a:spLocks/>
          </p:cNvSpPr>
          <p:nvPr/>
        </p:nvSpPr>
        <p:spPr>
          <a:xfrm>
            <a:off x="10688668" y="908298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Name</a:t>
            </a:r>
            <a:endParaRPr sz="3400" dirty="0"/>
          </a:p>
        </p:txBody>
      </p:sp>
      <p:cxnSp>
        <p:nvCxnSpPr>
          <p:cNvPr id="45" name="Elbow Connector 44"/>
          <p:cNvCxnSpPr>
            <a:endCxn id="44" idx="0"/>
          </p:cNvCxnSpPr>
          <p:nvPr/>
        </p:nvCxnSpPr>
        <p:spPr>
          <a:xfrm rot="5400000">
            <a:off x="12831061" y="6433327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6" name="Shape 350"/>
          <p:cNvSpPr>
            <a:spLocks/>
          </p:cNvSpPr>
          <p:nvPr/>
        </p:nvSpPr>
        <p:spPr>
          <a:xfrm>
            <a:off x="17791550" y="9092611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47" name="Shape 350"/>
          <p:cNvSpPr>
            <a:spLocks/>
          </p:cNvSpPr>
          <p:nvPr/>
        </p:nvSpPr>
        <p:spPr>
          <a:xfrm>
            <a:off x="8673342" y="12430072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48" name="Elbow Connector 47"/>
          <p:cNvCxnSpPr/>
          <p:nvPr/>
        </p:nvCxnSpPr>
        <p:spPr>
          <a:xfrm rot="10800000" flipV="1">
            <a:off x="9879342" y="12214987"/>
            <a:ext cx="2015326" cy="258627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>
            <a:stCxn id="44" idx="4"/>
          </p:cNvCxnSpPr>
          <p:nvPr/>
        </p:nvCxnSpPr>
        <p:spPr>
          <a:xfrm>
            <a:off x="11894668" y="11494984"/>
            <a:ext cx="0" cy="72828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Shape 350"/>
          <p:cNvSpPr>
            <a:spLocks/>
          </p:cNvSpPr>
          <p:nvPr/>
        </p:nvSpPr>
        <p:spPr>
          <a:xfrm>
            <a:off x="12915835" y="12470354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51" name="Elbow Connector 50"/>
          <p:cNvCxnSpPr>
            <a:endCxn id="50" idx="0"/>
          </p:cNvCxnSpPr>
          <p:nvPr/>
        </p:nvCxnSpPr>
        <p:spPr>
          <a:xfrm>
            <a:off x="11900851" y="12223270"/>
            <a:ext cx="2220984" cy="247084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Shape 350"/>
          <p:cNvSpPr>
            <a:spLocks/>
          </p:cNvSpPr>
          <p:nvPr/>
        </p:nvSpPr>
        <p:spPr>
          <a:xfrm>
            <a:off x="15747066" y="12483406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Street</a:t>
            </a:r>
            <a:endParaRPr sz="3200" dirty="0"/>
          </a:p>
        </p:txBody>
      </p:sp>
      <p:cxnSp>
        <p:nvCxnSpPr>
          <p:cNvPr id="53" name="Elbow Connector 52"/>
          <p:cNvCxnSpPr>
            <a:endCxn id="52" idx="0"/>
          </p:cNvCxnSpPr>
          <p:nvPr/>
        </p:nvCxnSpPr>
        <p:spPr>
          <a:xfrm rot="10800000" flipV="1">
            <a:off x="16953066" y="12214986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>
            <a:stCxn id="46" idx="4"/>
          </p:cNvCxnSpPr>
          <p:nvPr/>
        </p:nvCxnSpPr>
        <p:spPr>
          <a:xfrm>
            <a:off x="18997550" y="11504611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Shape 350"/>
          <p:cNvSpPr>
            <a:spLocks/>
          </p:cNvSpPr>
          <p:nvPr/>
        </p:nvSpPr>
        <p:spPr>
          <a:xfrm>
            <a:off x="19765504" y="12511309"/>
            <a:ext cx="2412000" cy="2412000"/>
          </a:xfrm>
          <a:prstGeom prst="ellipse">
            <a:avLst/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City</a:t>
            </a:r>
            <a:endParaRPr sz="3200" dirty="0"/>
          </a:p>
        </p:txBody>
      </p:sp>
      <p:cxnSp>
        <p:nvCxnSpPr>
          <p:cNvPr id="56" name="Elbow Connector 55"/>
          <p:cNvCxnSpPr>
            <a:endCxn id="55" idx="0"/>
          </p:cNvCxnSpPr>
          <p:nvPr/>
        </p:nvCxnSpPr>
        <p:spPr>
          <a:xfrm>
            <a:off x="18997549" y="12214986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Elbow Connector 56"/>
          <p:cNvCxnSpPr>
            <a:endCxn id="46" idx="0"/>
          </p:cNvCxnSpPr>
          <p:nvPr/>
        </p:nvCxnSpPr>
        <p:spPr>
          <a:xfrm>
            <a:off x="15480718" y="8226879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Shape 350"/>
          <p:cNvSpPr>
            <a:spLocks/>
          </p:cNvSpPr>
          <p:nvPr/>
        </p:nvSpPr>
        <p:spPr>
          <a:xfrm>
            <a:off x="21551812" y="4979491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Person</a:t>
            </a:r>
            <a:endParaRPr sz="3400" dirty="0"/>
          </a:p>
        </p:txBody>
      </p:sp>
      <p:cxnSp>
        <p:nvCxnSpPr>
          <p:cNvPr id="59" name="Elbow Connector 58"/>
          <p:cNvCxnSpPr>
            <a:stCxn id="58" idx="4"/>
          </p:cNvCxnSpPr>
          <p:nvPr/>
        </p:nvCxnSpPr>
        <p:spPr>
          <a:xfrm rot="5400000">
            <a:off x="20108155" y="6455098"/>
            <a:ext cx="1713264" cy="3586050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Shape 350"/>
          <p:cNvSpPr>
            <a:spLocks/>
          </p:cNvSpPr>
          <p:nvPr/>
        </p:nvSpPr>
        <p:spPr>
          <a:xfrm>
            <a:off x="25068644" y="9114382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Address</a:t>
            </a:r>
            <a:endParaRPr sz="3400" dirty="0"/>
          </a:p>
        </p:txBody>
      </p:sp>
      <p:sp>
        <p:nvSpPr>
          <p:cNvPr id="61" name="Shape 350"/>
          <p:cNvSpPr>
            <a:spLocks/>
          </p:cNvSpPr>
          <p:nvPr/>
        </p:nvSpPr>
        <p:spPr>
          <a:xfrm>
            <a:off x="23024160" y="12505177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First Name</a:t>
            </a:r>
            <a:endParaRPr sz="3200" dirty="0"/>
          </a:p>
        </p:txBody>
      </p:sp>
      <p:cxnSp>
        <p:nvCxnSpPr>
          <p:cNvPr id="62" name="Elbow Connector 61"/>
          <p:cNvCxnSpPr>
            <a:endCxn id="61" idx="0"/>
          </p:cNvCxnSpPr>
          <p:nvPr/>
        </p:nvCxnSpPr>
        <p:spPr>
          <a:xfrm rot="10800000" flipV="1">
            <a:off x="24230160" y="12236757"/>
            <a:ext cx="2072952" cy="268419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Straight Connector 62"/>
          <p:cNvCxnSpPr>
            <a:stCxn id="60" idx="4"/>
          </p:cNvCxnSpPr>
          <p:nvPr/>
        </p:nvCxnSpPr>
        <p:spPr>
          <a:xfrm>
            <a:off x="26274644" y="11526382"/>
            <a:ext cx="0" cy="710376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Shape 350"/>
          <p:cNvSpPr>
            <a:spLocks/>
          </p:cNvSpPr>
          <p:nvPr/>
        </p:nvSpPr>
        <p:spPr>
          <a:xfrm>
            <a:off x="27042598" y="12533080"/>
            <a:ext cx="2412000" cy="2412000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defRPr sz="4300" spc="4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GB" sz="3200" dirty="0"/>
              <a:t>Last Name</a:t>
            </a:r>
            <a:endParaRPr sz="3200" dirty="0"/>
          </a:p>
        </p:txBody>
      </p:sp>
      <p:cxnSp>
        <p:nvCxnSpPr>
          <p:cNvPr id="65" name="Elbow Connector 64"/>
          <p:cNvCxnSpPr>
            <a:endCxn id="64" idx="0"/>
          </p:cNvCxnSpPr>
          <p:nvPr/>
        </p:nvCxnSpPr>
        <p:spPr>
          <a:xfrm>
            <a:off x="26274643" y="12236757"/>
            <a:ext cx="1973955" cy="296323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Elbow Connector 65"/>
          <p:cNvCxnSpPr>
            <a:endCxn id="60" idx="0"/>
          </p:cNvCxnSpPr>
          <p:nvPr/>
        </p:nvCxnSpPr>
        <p:spPr>
          <a:xfrm>
            <a:off x="22757812" y="8248650"/>
            <a:ext cx="3516832" cy="865732"/>
          </a:xfrm>
          <a:prstGeom prst="bentConnector2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pic>
        <p:nvPicPr>
          <p:cNvPr id="1044" name="cute-dive-fun-goggles-41517.jp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3467564" y="2825104"/>
            <a:ext cx="9640872" cy="14459541"/>
          </a:xfrm>
          <a:prstGeom prst="rect">
            <a:avLst/>
          </a:prstGeom>
          <a:ln w="12700">
            <a:miter lim="400000"/>
          </a:ln>
        </p:spPr>
      </p:pic>
      <p:sp>
        <p:nvSpPr>
          <p:cNvPr id="1045" name="Shape 1045"/>
          <p:cNvSpPr/>
          <p:nvPr/>
        </p:nvSpPr>
        <p:spPr>
          <a:xfrm>
            <a:off x="15118740" y="16763103"/>
            <a:ext cx="6338520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Shallow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96439" y="19485114"/>
            <a:ext cx="2404825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b="1" dirty="0"/>
              <a:t>Just like before, we’ll start with a Shallow Copy.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99"/>
    </mc:Choice>
    <mc:Fallback xmlns=""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Shape 104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50" name="Shape 1050"/>
          <p:cNvSpPr/>
          <p:nvPr/>
        </p:nvSpPr>
        <p:spPr>
          <a:xfrm>
            <a:off x="7425206" y="2805184"/>
            <a:ext cx="24880783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Person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Name </a:t>
            </a:r>
            <a:r>
              <a:rPr dirty="0" err="1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Address 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>
                <a:solidFill>
                  <a:srgbClr val="000000"/>
                </a:solidFill>
              </a:rPr>
              <a:t> Person(Person </a:t>
            </a:r>
            <a:r>
              <a:rPr dirty="0" err="1"/>
              <a:t>originalPerson</a:t>
            </a:r>
            <a:r>
              <a:rPr dirty="0">
                <a:solidFill>
                  <a:srgbClr val="000000"/>
                </a:solidFill>
              </a:rPr>
              <a:t>) {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    = </a:t>
            </a:r>
            <a:r>
              <a:rPr dirty="0"/>
              <a:t>originalPerson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 = </a:t>
            </a:r>
            <a:r>
              <a:rPr dirty="0" err="1"/>
              <a:t>originalPerson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6100282"/>
            <a:ext cx="36576000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we have a class Person, which internally uses a Name and an Address.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copy constructor takes the original Person object and copies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its reference variables.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Shape 1054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55" name="Shape 1055"/>
          <p:cNvSpPr/>
          <p:nvPr/>
        </p:nvSpPr>
        <p:spPr>
          <a:xfrm>
            <a:off x="1894575" y="6237122"/>
            <a:ext cx="30190596" cy="1247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83771" y="15351289"/>
            <a:ext cx="35095543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Okay, now that we have seen the code of the Person class, let’s actually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make use of it. First, we create a Person object, called “mother”, with a Name and an Address.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Shape 105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894575" y="6237122"/>
            <a:ext cx="30190596" cy="358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96686" y="15580884"/>
            <a:ext cx="34660114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Somewhere later in the code, we will create a copy of this Person object and assign this copy to the reference variable “son”.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Shape 1064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65" name="Shape 1065"/>
          <p:cNvSpPr/>
          <p:nvPr/>
        </p:nvSpPr>
        <p:spPr>
          <a:xfrm>
            <a:off x="1894575" y="6237122"/>
            <a:ext cx="30190596" cy="358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4303" y="16682472"/>
            <a:ext cx="29318924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Mother object will be taken as a basis for the Son object,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 they will both share the same address.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Shape 106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70" name="Shape 1070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351314" y="15060930"/>
            <a:ext cx="31089600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Much later, when the son has grown old enough to support himself, he wants to move out - only to find out that his mommy has joined him.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Shape 1074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75" name="Shape 1075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28444" y="17503914"/>
            <a:ext cx="31370767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better understand what actually happened, let’s revisit the code.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13649549" cy="1828801"/>
          </a:xfrm>
          <a:prstGeom prst="rect">
            <a:avLst/>
          </a:prstGeom>
        </p:spPr>
        <p:txBody>
          <a:bodyPr/>
          <a:lstStyle/>
          <a:p>
            <a:r>
              <a:t>What is a Copy in Java?</a:t>
            </a:r>
          </a:p>
        </p:txBody>
      </p:sp>
      <p:grpSp>
        <p:nvGrpSpPr>
          <p:cNvPr id="281" name="Group 281"/>
          <p:cNvGrpSpPr/>
          <p:nvPr/>
        </p:nvGrpSpPr>
        <p:grpSpPr>
          <a:xfrm rot="20760000">
            <a:off x="11007296" y="4846156"/>
            <a:ext cx="14320031" cy="5784403"/>
            <a:chOff x="0" y="0"/>
            <a:chExt cx="14320029" cy="5784401"/>
          </a:xfrm>
        </p:grpSpPr>
        <p:sp>
          <p:nvSpPr>
            <p:cNvPr id="280" name="Shape 280"/>
            <p:cNvSpPr/>
            <p:nvPr/>
          </p:nvSpPr>
          <p:spPr>
            <a:xfrm>
              <a:off x="254000" y="254000"/>
              <a:ext cx="13812030" cy="5276402"/>
            </a:xfrm>
            <a:prstGeom prst="roundRect">
              <a:avLst>
                <a:gd name="adj" fmla="val 11913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>
              <a:lvl1pPr>
                <a:defRPr sz="32500" spc="2924">
                  <a:solidFill>
                    <a:srgbClr val="D71E0A"/>
                  </a:solidFill>
                  <a:latin typeface="Capture it"/>
                  <a:ea typeface="Capture it"/>
                  <a:cs typeface="Capture it"/>
                  <a:sym typeface="Capture it"/>
                </a:defRPr>
              </a:lvl1pPr>
            </a:lstStyle>
            <a:p>
              <a:r>
                <a:t>COPY</a:t>
              </a:r>
            </a:p>
          </p:txBody>
        </p:sp>
        <p:pic>
          <p:nvPicPr>
            <p:cNvPr id="279" name="Picture 278"/>
            <p:cNvPicPr>
              <a:picLocks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4320030" cy="5784402"/>
            </a:xfrm>
            <a:prstGeom prst="rect">
              <a:avLst/>
            </a:prstGeom>
            <a:effectLst/>
          </p:spPr>
        </p:pic>
      </p:grpSp>
      <p:sp>
        <p:nvSpPr>
          <p:cNvPr id="2" name="TextBox 1"/>
          <p:cNvSpPr txBox="1"/>
          <p:nvPr/>
        </p:nvSpPr>
        <p:spPr>
          <a:xfrm>
            <a:off x="0" y="15069024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answer that question, we have to differentiate between a reference copy and an object copy.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Shape 1079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80" name="Shape 1080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135085" y="15653772"/>
            <a:ext cx="29434971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Can you figure out what’s wrong?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Think about it for a moment.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Shape 1084"/>
          <p:cNvSpPr/>
          <p:nvPr/>
        </p:nvSpPr>
        <p:spPr>
          <a:xfrm>
            <a:off x="1572369" y="10533253"/>
            <a:ext cx="17972931" cy="1260093"/>
          </a:xfrm>
          <a:prstGeom prst="rect">
            <a:avLst/>
          </a:prstGeom>
          <a:solidFill>
            <a:srgbClr val="FFCA00">
              <a:alpha val="64999"/>
            </a:srgbClr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>
              <a:defRPr sz="5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5" name="Shape 1085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86" name="Shape 1086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Person </a:t>
            </a:r>
            <a:r>
              <a:rPr dirty="0">
                <a:solidFill>
                  <a:srgbClr val="7E504F"/>
                </a:solidFill>
              </a:rPr>
              <a:t>mother</a:t>
            </a:r>
            <a:r>
              <a:rPr dirty="0"/>
              <a:t>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Person(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Name(…),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Person </a:t>
            </a:r>
            <a:r>
              <a:rPr dirty="0">
                <a:solidFill>
                  <a:srgbClr val="7E504F"/>
                </a:solidFill>
              </a:rPr>
              <a:t>son</a:t>
            </a:r>
            <a:r>
              <a:rPr dirty="0"/>
              <a:t> 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Person(</a:t>
            </a:r>
            <a:r>
              <a:rPr dirty="0">
                <a:solidFill>
                  <a:srgbClr val="7E504F"/>
                </a:solidFill>
              </a:rPr>
              <a:t>mother</a:t>
            </a:r>
            <a:r>
              <a:rPr dirty="0"/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  <a:br>
              <a:rPr dirty="0"/>
            </a:br>
            <a:r>
              <a:rPr dirty="0" err="1">
                <a:solidFill>
                  <a:srgbClr val="7E504F"/>
                </a:solidFill>
              </a:rPr>
              <a:t>son</a:t>
            </a:r>
            <a:r>
              <a:rPr dirty="0" err="1"/>
              <a:t>.moveOut</a:t>
            </a:r>
            <a:r>
              <a:rPr dirty="0"/>
              <a:t>(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Street(…),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75658" y="16454486"/>
            <a:ext cx="34181142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Okay, so, the issue is that in the </a:t>
            </a:r>
            <a:r>
              <a:rPr lang="en-GB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moveOut</a:t>
            </a:r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 method, we directly changed our internal address object by replacing its Street and City objects.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hape 1090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91" name="Shape 1091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75657" y="16223777"/>
            <a:ext cx="34529486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Because the address object is shared with our mother object,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change reflected in both Person objects.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Shape 1095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096" name="Shape 1096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6223777"/>
            <a:ext cx="35450123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To fix the issue, we could simply assign a new Address object to son.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Just for the record, however, please note that our son object wouldn't be a true shallow copy anymore.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Shape 1100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895482" cy="1828801"/>
          </a:xfrm>
          <a:prstGeom prst="rect">
            <a:avLst/>
          </a:prstGeom>
        </p:spPr>
        <p:txBody>
          <a:bodyPr/>
          <a:lstStyle/>
          <a:p>
            <a:r>
              <a:t>Shallow Copy</a:t>
            </a:r>
          </a:p>
        </p:txBody>
      </p:sp>
      <p:sp>
        <p:nvSpPr>
          <p:cNvPr id="1101" name="Shape 1101"/>
          <p:cNvSpPr/>
          <p:nvPr/>
        </p:nvSpPr>
        <p:spPr>
          <a:xfrm>
            <a:off x="1894575" y="6237122"/>
            <a:ext cx="30190596" cy="5921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6200" tIns="76200" rIns="76200" bIns="76200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6785886"/>
            <a:ext cx="35842007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conclusion, if used correctly, a Shallow Copy may be fine,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but it could also lead to unexpected behaviour.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Shape 1105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pic>
        <p:nvPicPr>
          <p:cNvPr id="1106" name="alphabet-word-images-1299982_1280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1907271" y="4455390"/>
            <a:ext cx="12761459" cy="8344798"/>
          </a:xfrm>
          <a:prstGeom prst="rect">
            <a:avLst/>
          </a:prstGeom>
          <a:ln w="12700">
            <a:miter lim="400000"/>
          </a:ln>
        </p:spPr>
      </p:pic>
      <p:sp>
        <p:nvSpPr>
          <p:cNvPr id="1107" name="Shape 1107"/>
          <p:cNvSpPr/>
          <p:nvPr/>
        </p:nvSpPr>
        <p:spPr>
          <a:xfrm>
            <a:off x="15668599" y="14370818"/>
            <a:ext cx="5238802" cy="136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Deep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69097" y="16889300"/>
            <a:ext cx="33297577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Last but not least,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let’s look at the code used to create a Deep Copy of the Person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Shape 111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12" name="Shape 1112"/>
          <p:cNvSpPr/>
          <p:nvPr/>
        </p:nvSpPr>
        <p:spPr>
          <a:xfrm>
            <a:off x="6567313" y="4176784"/>
            <a:ext cx="30665304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Person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Name </a:t>
            </a:r>
            <a:r>
              <a:rPr dirty="0" err="1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Address 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>
                <a:solidFill>
                  <a:srgbClr val="931A68"/>
                </a:solidFill>
              </a:rPr>
              <a:t>public </a:t>
            </a:r>
            <a:r>
              <a:rPr dirty="0">
                <a:solidFill>
                  <a:srgbClr val="000000"/>
                </a:solidFill>
              </a:rPr>
              <a:t>Person(Person </a:t>
            </a:r>
            <a:r>
              <a:rPr dirty="0" err="1"/>
              <a:t>otherPerson</a:t>
            </a:r>
            <a:r>
              <a:rPr dirty="0">
                <a:solidFill>
                  <a:srgbClr val="000000"/>
                </a:solidFill>
              </a:rPr>
              <a:t>) {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   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Name(</a:t>
            </a:r>
            <a:r>
              <a:rPr dirty="0"/>
              <a:t>otherPerson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Address(</a:t>
            </a:r>
            <a:r>
              <a:rPr dirty="0" err="1"/>
              <a:t>otherPerson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70857" y="17466945"/>
            <a:ext cx="34834286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Again, we use a copy constructor,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but this time we will create a Deep Copy of the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Shape 111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17" name="Shape 1117"/>
          <p:cNvSpPr/>
          <p:nvPr/>
        </p:nvSpPr>
        <p:spPr>
          <a:xfrm>
            <a:off x="6567313" y="4176784"/>
            <a:ext cx="30665304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Person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Name </a:t>
            </a:r>
            <a:r>
              <a:rPr dirty="0" err="1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Address 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>
                <a:solidFill>
                  <a:srgbClr val="931A68"/>
                </a:solidFill>
              </a:rPr>
              <a:t>public </a:t>
            </a:r>
            <a:r>
              <a:rPr dirty="0">
                <a:solidFill>
                  <a:srgbClr val="000000"/>
                </a:solidFill>
              </a:rPr>
              <a:t>Person(Person </a:t>
            </a:r>
            <a:r>
              <a:rPr dirty="0" err="1"/>
              <a:t>otherPerson</a:t>
            </a:r>
            <a:r>
              <a:rPr dirty="0">
                <a:solidFill>
                  <a:srgbClr val="000000"/>
                </a:solidFill>
              </a:rPr>
              <a:t>) {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   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Name(</a:t>
            </a:r>
            <a:r>
              <a:rPr dirty="0"/>
              <a:t>otherPerson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Address(</a:t>
            </a:r>
            <a:r>
              <a:rPr dirty="0" err="1"/>
              <a:t>otherPerson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7063472"/>
            <a:ext cx="3571138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we create two instances of Name and Address by using yet more copy constructors. But actually that’s not the end of the story.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Shape 112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22" name="Shape 1122"/>
          <p:cNvSpPr/>
          <p:nvPr/>
        </p:nvSpPr>
        <p:spPr>
          <a:xfrm>
            <a:off x="6567313" y="4176784"/>
            <a:ext cx="30665304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Person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Name </a:t>
            </a:r>
            <a:r>
              <a:rPr dirty="0" err="1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Address 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>
                <a:solidFill>
                  <a:srgbClr val="931A68"/>
                </a:solidFill>
              </a:rPr>
              <a:t>public </a:t>
            </a:r>
            <a:r>
              <a:rPr dirty="0">
                <a:solidFill>
                  <a:srgbClr val="000000"/>
                </a:solidFill>
              </a:rPr>
              <a:t>Person(Person </a:t>
            </a:r>
            <a:r>
              <a:rPr dirty="0" err="1"/>
              <a:t>otherPerson</a:t>
            </a:r>
            <a:r>
              <a:rPr dirty="0">
                <a:solidFill>
                  <a:srgbClr val="000000"/>
                </a:solidFill>
              </a:rPr>
              <a:t>) {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   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Name(</a:t>
            </a:r>
            <a:r>
              <a:rPr dirty="0"/>
              <a:t>otherPerson</a:t>
            </a:r>
            <a:r>
              <a:rPr dirty="0">
                <a:solidFill>
                  <a:srgbClr val="000000"/>
                </a:solidFill>
              </a:rPr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solidFill>
                  <a:srgbClr val="7E504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 = 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>
                <a:solidFill>
                  <a:srgbClr val="000000"/>
                </a:solidFill>
              </a:rPr>
              <a:t> Address(</a:t>
            </a:r>
            <a:r>
              <a:rPr dirty="0" err="1"/>
              <a:t>otherPerson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>
                <a:solidFill>
                  <a:srgbClr val="0326CC"/>
                </a:solidFill>
              </a:rPr>
              <a:t>address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6414303"/>
            <a:ext cx="35188865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For a true Deep Copy, we have to continue copying all of the object’s nested elements, until there are only primitive types or so called “</a:t>
            </a:r>
            <a:r>
              <a:rPr lang="en-GB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Immutables</a:t>
            </a:r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” left.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Shape 112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27" name="Shape 1127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40228" y="17373715"/>
            <a:ext cx="35443885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Let’s look at the Street class to better illustrate this. The Street class consists of two instance variables -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9131375" cy="1828801"/>
          </a:xfrm>
          <a:prstGeom prst="rect">
            <a:avLst/>
          </a:prstGeom>
        </p:spPr>
        <p:txBody>
          <a:bodyPr/>
          <a:lstStyle/>
          <a:p>
            <a:r>
              <a:t>Reference Copy</a:t>
            </a:r>
          </a:p>
        </p:txBody>
      </p:sp>
      <p:sp>
        <p:nvSpPr>
          <p:cNvPr id="286" name="Shape 286"/>
          <p:cNvSpPr/>
          <p:nvPr/>
        </p:nvSpPr>
        <p:spPr>
          <a:xfrm>
            <a:off x="9999304" y="6248318"/>
            <a:ext cx="4320000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myCar1</a:t>
            </a:r>
          </a:p>
        </p:txBody>
      </p:sp>
      <p:sp>
        <p:nvSpPr>
          <p:cNvPr id="287" name="Shape 287"/>
          <p:cNvSpPr/>
          <p:nvPr/>
        </p:nvSpPr>
        <p:spPr>
          <a:xfrm>
            <a:off x="9999304" y="10680783"/>
            <a:ext cx="4320000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myCar2</a:t>
            </a:r>
          </a:p>
        </p:txBody>
      </p:sp>
      <p:sp>
        <p:nvSpPr>
          <p:cNvPr id="288" name="Shape 288"/>
          <p:cNvSpPr/>
          <p:nvPr/>
        </p:nvSpPr>
        <p:spPr>
          <a:xfrm>
            <a:off x="20071295" y="8464550"/>
            <a:ext cx="6480001" cy="1800001"/>
          </a:xfrm>
          <a:prstGeom prst="roundRect">
            <a:avLst>
              <a:gd name="adj" fmla="val 10583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59EE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 1</a:t>
            </a:r>
          </a:p>
        </p:txBody>
      </p:sp>
      <p:sp>
        <p:nvSpPr>
          <p:cNvPr id="289" name="Shape 289"/>
          <p:cNvSpPr/>
          <p:nvPr/>
        </p:nvSpPr>
        <p:spPr>
          <a:xfrm>
            <a:off x="14704975" y="7148318"/>
            <a:ext cx="8606321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14704975" y="11612533"/>
            <a:ext cx="8606322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291" name="Shape 291"/>
          <p:cNvSpPr/>
          <p:nvPr/>
        </p:nvSpPr>
        <p:spPr>
          <a:xfrm flipV="1">
            <a:off x="23311296" y="7148318"/>
            <a:ext cx="1" cy="1018848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292" name="Shape 292"/>
          <p:cNvSpPr/>
          <p:nvPr/>
        </p:nvSpPr>
        <p:spPr>
          <a:xfrm>
            <a:off x="23285895" y="10587335"/>
            <a:ext cx="1" cy="1050599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1533" y="15753804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 the name implies, a reference copy creates a copy of a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reference variable pointing to an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Shape 113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32" name="Shape 1132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73152" y="18222371"/>
            <a:ext cx="3025026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…. String name and int number. Let’s look at the int number first: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Shape 113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37" name="Shape 1137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40228" y="17760158"/>
            <a:ext cx="35269714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It is a primitive value and not an object. It has no reference variable.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It’s just a simple value that can never be shared.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Shape 114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42" name="Shape 1142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314" y="16422588"/>
            <a:ext cx="34660115" cy="3939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when in the copy constructor we say “this dot number equals otherStreet dot number”, we are automatically receiving a copy of the value.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Shape 114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47" name="Shape 1147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73152" y="17065601"/>
            <a:ext cx="29668378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other instance variable, “name” is an object of type String.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However, String is an Immutable.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Shape 115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52" name="Shape 1152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73829" y="17413947"/>
            <a:ext cx="30654172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short, an Immutable is an object, that,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once created, can never be changed again.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Shape 115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57" name="Shape 1157"/>
          <p:cNvSpPr/>
          <p:nvPr/>
        </p:nvSpPr>
        <p:spPr>
          <a:xfrm>
            <a:off x="7951071" y="4481584"/>
            <a:ext cx="22251455" cy="1176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Street 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    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 err="1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number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Street(Street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/>
              <a:t>){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 = </a:t>
            </a:r>
            <a:r>
              <a:rPr dirty="0">
                <a:solidFill>
                  <a:srgbClr val="7E504F"/>
                </a:solidFill>
              </a:rPr>
              <a:t>otherStreet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 = </a:t>
            </a:r>
            <a:r>
              <a:rPr dirty="0" err="1">
                <a:solidFill>
                  <a:srgbClr val="7E504F"/>
                </a:solidFill>
              </a:rPr>
              <a:t>otherStreet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number</a:t>
            </a:r>
            <a:r>
              <a:rPr dirty="0"/>
              <a:t>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}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39365" y="18178828"/>
            <a:ext cx="32827898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Therefore, you can share it without having to create a Deep Copy of it.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Shape 116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62" name="Shape 1162"/>
          <p:cNvSpPr/>
          <p:nvPr/>
        </p:nvSpPr>
        <p:spPr>
          <a:xfrm>
            <a:off x="4151452" y="7784206"/>
            <a:ext cx="30139439" cy="592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7395486"/>
            <a:ext cx="35667837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Now that we’re using a Deep Copy,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son can successfully move out! Hooray!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Shape 116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67" name="Shape 1167"/>
          <p:cNvSpPr/>
          <p:nvPr/>
        </p:nvSpPr>
        <p:spPr>
          <a:xfrm>
            <a:off x="4151452" y="7784206"/>
            <a:ext cx="30139439" cy="592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06287" y="17145115"/>
            <a:ext cx="33789256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However, as a final note of caution, please note that just because a Deep Copy lets you get away with this, don’t infer that I suggest you do so.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Shape 1171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72" name="Shape 1172"/>
          <p:cNvSpPr/>
          <p:nvPr/>
        </p:nvSpPr>
        <p:spPr>
          <a:xfrm>
            <a:off x="4151452" y="7784206"/>
            <a:ext cx="30139439" cy="592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Street(…),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City(…));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151452" y="17298932"/>
            <a:ext cx="2851101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Directly changing the internal details of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an object is bad code style and should generally be avoided.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Shape 117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6262093" cy="1828801"/>
          </a:xfrm>
          <a:prstGeom prst="rect">
            <a:avLst/>
          </a:prstGeom>
        </p:spPr>
        <p:txBody>
          <a:bodyPr/>
          <a:lstStyle/>
          <a:p>
            <a:r>
              <a:t>Deep Copy</a:t>
            </a:r>
          </a:p>
        </p:txBody>
      </p:sp>
      <p:sp>
        <p:nvSpPr>
          <p:cNvPr id="1177" name="Shape 1177"/>
          <p:cNvSpPr/>
          <p:nvPr/>
        </p:nvSpPr>
        <p:spPr>
          <a:xfrm>
            <a:off x="4151452" y="7784206"/>
            <a:ext cx="30139439" cy="592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6200" tIns="76200" rIns="76200" bIns="76200" anchor="ctr">
            <a:spAutoFit/>
          </a:bodyPr>
          <a:lstStyle/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Name(…),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Person </a:t>
            </a:r>
            <a:r>
              <a:rPr>
                <a:solidFill>
                  <a:srgbClr val="7E504F"/>
                </a:solidFill>
              </a:rPr>
              <a:t>son</a:t>
            </a:r>
            <a:r>
              <a:t>    = 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Person(</a:t>
            </a:r>
            <a:r>
              <a:rPr>
                <a:solidFill>
                  <a:srgbClr val="7E504F"/>
                </a:solidFill>
              </a:rPr>
              <a:t>mother</a:t>
            </a:r>
            <a:r>
              <a:t>);</a:t>
            </a:r>
          </a:p>
          <a:p>
            <a:pPr algn="l" defTabSz="457200">
              <a:defRPr sz="6900">
                <a:latin typeface="Monaco"/>
                <a:ea typeface="Monaco"/>
                <a:cs typeface="Monaco"/>
                <a:sym typeface="Monaco"/>
              </a:defRPr>
            </a:pPr>
            <a:r>
              <a:t>[…]</a:t>
            </a:r>
            <a:br/>
            <a:r>
              <a:rPr>
                <a:solidFill>
                  <a:srgbClr val="7E504F"/>
                </a:solidFill>
              </a:rPr>
              <a:t>son</a:t>
            </a:r>
            <a:r>
              <a:t>.moveOut(</a:t>
            </a:r>
            <a:r>
              <a:rPr>
                <a:solidFill>
                  <a:srgbClr val="931A68"/>
                </a:solidFill>
              </a:rPr>
              <a:t>new</a:t>
            </a:r>
            <a:r>
              <a:t> Address(…));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98348" y="17322608"/>
            <a:ext cx="26691602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 our example,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I would recommend using a new Address object instead.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9131375" cy="1828801"/>
          </a:xfrm>
          <a:prstGeom prst="rect">
            <a:avLst/>
          </a:prstGeom>
        </p:spPr>
        <p:txBody>
          <a:bodyPr/>
          <a:lstStyle/>
          <a:p>
            <a:r>
              <a:t>Reference Copy</a:t>
            </a:r>
          </a:p>
        </p:txBody>
      </p:sp>
      <p:sp>
        <p:nvSpPr>
          <p:cNvPr id="297" name="Shape 297"/>
          <p:cNvSpPr/>
          <p:nvPr/>
        </p:nvSpPr>
        <p:spPr>
          <a:xfrm>
            <a:off x="9999304" y="6204774"/>
            <a:ext cx="4320000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myCar1</a:t>
            </a:r>
          </a:p>
        </p:txBody>
      </p:sp>
      <p:sp>
        <p:nvSpPr>
          <p:cNvPr id="298" name="Shape 298"/>
          <p:cNvSpPr/>
          <p:nvPr/>
        </p:nvSpPr>
        <p:spPr>
          <a:xfrm>
            <a:off x="9999304" y="10637239"/>
            <a:ext cx="4320000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myCar2</a:t>
            </a:r>
          </a:p>
        </p:txBody>
      </p:sp>
      <p:sp>
        <p:nvSpPr>
          <p:cNvPr id="299" name="Shape 299"/>
          <p:cNvSpPr/>
          <p:nvPr/>
        </p:nvSpPr>
        <p:spPr>
          <a:xfrm>
            <a:off x="20071295" y="8421006"/>
            <a:ext cx="6480001" cy="1800001"/>
          </a:xfrm>
          <a:prstGeom prst="roundRect">
            <a:avLst>
              <a:gd name="adj" fmla="val 10583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59EE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 1</a:t>
            </a:r>
          </a:p>
        </p:txBody>
      </p:sp>
      <p:sp>
        <p:nvSpPr>
          <p:cNvPr id="300" name="Shape 300"/>
          <p:cNvSpPr/>
          <p:nvPr/>
        </p:nvSpPr>
        <p:spPr>
          <a:xfrm>
            <a:off x="14704975" y="7104774"/>
            <a:ext cx="8606321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14704975" y="11568989"/>
            <a:ext cx="8606322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302" name="Shape 302"/>
          <p:cNvSpPr/>
          <p:nvPr/>
        </p:nvSpPr>
        <p:spPr>
          <a:xfrm flipV="1">
            <a:off x="23285895" y="7079374"/>
            <a:ext cx="1" cy="1050599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23285895" y="10543791"/>
            <a:ext cx="1" cy="1050599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head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16901454"/>
            <a:ext cx="36576000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we will have two reference variables referencing the same object.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42106" y="410914"/>
            <a:ext cx="6357510" cy="1692771"/>
          </a:xfrm>
        </p:spPr>
        <p:txBody>
          <a:bodyPr/>
          <a:lstStyle/>
          <a:p>
            <a:r>
              <a:rPr lang="en-GB" dirty="0"/>
              <a:t>Thank You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58300" y="9376708"/>
            <a:ext cx="18288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8800" dirty="0"/>
              <a:t>Copyright © 2016 </a:t>
            </a:r>
            <a:br>
              <a:rPr lang="en-GB" sz="8800" dirty="0"/>
            </a:br>
            <a:r>
              <a:rPr lang="en-GB" sz="8800" dirty="0"/>
              <a:t>Marcus Biel</a:t>
            </a:r>
            <a:br>
              <a:rPr lang="en-GB" sz="8800" dirty="0"/>
            </a:br>
            <a:r>
              <a:rPr lang="en-GB" sz="8800" dirty="0"/>
              <a:t>All rights reserved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87629045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061424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Object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106" y="17020882"/>
            <a:ext cx="36575999" cy="1415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On the other hand, an object copy creates a copy of the object itself.</a:t>
            </a:r>
          </a:p>
        </p:txBody>
      </p:sp>
      <p:sp>
        <p:nvSpPr>
          <p:cNvPr id="10" name="Shape 328"/>
          <p:cNvSpPr/>
          <p:nvPr/>
        </p:nvSpPr>
        <p:spPr>
          <a:xfrm>
            <a:off x="8089665" y="6857916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myCar1</a:t>
            </a:r>
          </a:p>
        </p:txBody>
      </p:sp>
      <p:sp>
        <p:nvSpPr>
          <p:cNvPr id="11" name="Shape 329"/>
          <p:cNvSpPr/>
          <p:nvPr/>
        </p:nvSpPr>
        <p:spPr>
          <a:xfrm>
            <a:off x="8089665" y="11290381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myCar2</a:t>
            </a:r>
          </a:p>
        </p:txBody>
      </p:sp>
      <p:sp>
        <p:nvSpPr>
          <p:cNvPr id="12" name="Shape 330"/>
          <p:cNvSpPr/>
          <p:nvPr/>
        </p:nvSpPr>
        <p:spPr>
          <a:xfrm>
            <a:off x="21020211" y="6883316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</a:t>
            </a:r>
          </a:p>
        </p:txBody>
      </p:sp>
      <p:sp>
        <p:nvSpPr>
          <p:cNvPr id="13" name="Shape 331"/>
          <p:cNvSpPr/>
          <p:nvPr/>
        </p:nvSpPr>
        <p:spPr>
          <a:xfrm>
            <a:off x="12795336" y="7757916"/>
            <a:ext cx="7813806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14" name="Shape 332"/>
          <p:cNvSpPr/>
          <p:nvPr/>
        </p:nvSpPr>
        <p:spPr>
          <a:xfrm>
            <a:off x="12795336" y="12222131"/>
            <a:ext cx="7813805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15" name="Shape 333"/>
          <p:cNvSpPr/>
          <p:nvPr/>
        </p:nvSpPr>
        <p:spPr>
          <a:xfrm>
            <a:off x="20890817" y="11315781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 Copy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/>
          </p:cNvSpPr>
          <p:nvPr>
            <p:ph type="body" idx="13"/>
          </p:nvPr>
        </p:nvSpPr>
        <p:spPr>
          <a:xfrm>
            <a:off x="342106" y="342899"/>
            <a:ext cx="7061424" cy="1828801"/>
          </a:xfrm>
          <a:prstGeom prst="rect">
            <a:avLst/>
          </a:prstGeom>
        </p:spPr>
        <p:txBody>
          <a:bodyPr/>
          <a:lstStyle/>
          <a:p>
            <a:r>
              <a:rPr dirty="0"/>
              <a:t>Object Copy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6083758"/>
            <a:ext cx="36576000" cy="2677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spAutoFit/>
          </a:bodyPr>
          <a:lstStyle/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So as you can see here,  we will have two reference variables </a:t>
            </a:r>
          </a:p>
          <a:p>
            <a:r>
              <a:rPr lang="en-GB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that each reference a different object</a:t>
            </a:r>
          </a:p>
        </p:txBody>
      </p:sp>
      <p:sp>
        <p:nvSpPr>
          <p:cNvPr id="10" name="Shape 328"/>
          <p:cNvSpPr/>
          <p:nvPr/>
        </p:nvSpPr>
        <p:spPr>
          <a:xfrm>
            <a:off x="8089665" y="6857916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myCar1</a:t>
            </a:r>
          </a:p>
        </p:txBody>
      </p:sp>
      <p:sp>
        <p:nvSpPr>
          <p:cNvPr id="11" name="Shape 329"/>
          <p:cNvSpPr/>
          <p:nvPr/>
        </p:nvSpPr>
        <p:spPr>
          <a:xfrm>
            <a:off x="8089665" y="11290381"/>
            <a:ext cx="4320001" cy="1800001"/>
          </a:xfrm>
          <a:prstGeom prst="roundRect">
            <a:avLst>
              <a:gd name="adj" fmla="val 10583"/>
            </a:avLst>
          </a:prstGeom>
          <a:solidFill>
            <a:srgbClr val="0093EE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myCar2</a:t>
            </a:r>
          </a:p>
        </p:txBody>
      </p:sp>
      <p:sp>
        <p:nvSpPr>
          <p:cNvPr id="12" name="Shape 330"/>
          <p:cNvSpPr/>
          <p:nvPr/>
        </p:nvSpPr>
        <p:spPr>
          <a:xfrm>
            <a:off x="21020211" y="6883316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</a:t>
            </a:r>
          </a:p>
        </p:txBody>
      </p:sp>
      <p:sp>
        <p:nvSpPr>
          <p:cNvPr id="13" name="Shape 331"/>
          <p:cNvSpPr/>
          <p:nvPr/>
        </p:nvSpPr>
        <p:spPr>
          <a:xfrm>
            <a:off x="12795336" y="7757916"/>
            <a:ext cx="7813806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14" name="Shape 332"/>
          <p:cNvSpPr/>
          <p:nvPr/>
        </p:nvSpPr>
        <p:spPr>
          <a:xfrm>
            <a:off x="12795336" y="12222131"/>
            <a:ext cx="7813805" cy="1"/>
          </a:xfrm>
          <a:prstGeom prst="line">
            <a:avLst/>
          </a:prstGeom>
          <a:ln w="63500">
            <a:solidFill>
              <a:srgbClr val="42424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57150" tIns="57150" rIns="57150" bIns="57150" anchor="ctr"/>
          <a:lstStyle/>
          <a:p>
            <a:pPr defTabSz="928687">
              <a:defRPr sz="5000"/>
            </a:pPr>
            <a:endParaRPr/>
          </a:p>
        </p:txBody>
      </p:sp>
      <p:sp>
        <p:nvSpPr>
          <p:cNvPr id="15" name="Shape 333"/>
          <p:cNvSpPr/>
          <p:nvPr/>
        </p:nvSpPr>
        <p:spPr>
          <a:xfrm>
            <a:off x="20890817" y="11315781"/>
            <a:ext cx="7440724" cy="1749201"/>
          </a:xfrm>
          <a:prstGeom prst="roundRect">
            <a:avLst>
              <a:gd name="adj" fmla="val 10891"/>
            </a:avLst>
          </a:prstGeom>
          <a:solidFill>
            <a:srgbClr val="FFFFFF"/>
          </a:solidFill>
          <a:ln w="50800">
            <a:solidFill>
              <a:srgbClr val="42424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7150" tIns="57150" rIns="57150" bIns="57150" anchor="ctr"/>
          <a:lstStyle>
            <a:lvl1pPr defTabSz="928687">
              <a:defRPr sz="7000">
                <a:solidFill>
                  <a:srgbClr val="0093E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dirty="0"/>
              <a:t>Car Object Copy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Ray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44A3FC"/>
      </a:hlink>
      <a:folHlink>
        <a:srgbClr val="949AA2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13758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13758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13758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13758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2634</Words>
  <Application>Microsoft Office PowerPoint</Application>
  <PresentationFormat>Custom</PresentationFormat>
  <Paragraphs>529</Paragraphs>
  <Slides>70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2" baseType="lpstr">
      <vt:lpstr>Calibri</vt:lpstr>
      <vt:lpstr>Capture it</vt:lpstr>
      <vt:lpstr>Helvetica Light</vt:lpstr>
      <vt:lpstr>Helvetica Neue</vt:lpstr>
      <vt:lpstr>Helvetica Neue Light</vt:lpstr>
      <vt:lpstr>Helvetica Neue Medium</vt:lpstr>
      <vt:lpstr>Helvetica Neue Thin</vt:lpstr>
      <vt:lpstr>Monaco</vt:lpstr>
      <vt:lpstr>Roboto Regular</vt:lpstr>
      <vt:lpstr>Segoe UI Light</vt:lpstr>
      <vt:lpstr>Segoe UI Symbol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Biel, Marcus, Vodafone DE</dc:creator>
  <cp:lastModifiedBy>Sujala Shetty</cp:lastModifiedBy>
  <cp:revision>212</cp:revision>
  <dcterms:modified xsi:type="dcterms:W3CDTF">2021-11-24T05:14:17Z</dcterms:modified>
</cp:coreProperties>
</file>